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4" r:id="rId2"/>
    <p:sldId id="298" r:id="rId3"/>
    <p:sldId id="288" r:id="rId4"/>
    <p:sldId id="293" r:id="rId5"/>
    <p:sldId id="294" r:id="rId6"/>
    <p:sldId id="284" r:id="rId7"/>
    <p:sldId id="296" r:id="rId8"/>
    <p:sldId id="286" r:id="rId9"/>
    <p:sldId id="287" r:id="rId10"/>
    <p:sldId id="285" r:id="rId11"/>
    <p:sldId id="292" r:id="rId12"/>
    <p:sldId id="299" r:id="rId13"/>
    <p:sldId id="297" r:id="rId14"/>
    <p:sldId id="29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66" autoAdjust="0"/>
  </p:normalViewPr>
  <p:slideViewPr>
    <p:cSldViewPr>
      <p:cViewPr>
        <p:scale>
          <a:sx n="70" d="100"/>
          <a:sy n="70" d="100"/>
        </p:scale>
        <p:origin x="-2100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4C694B-28BD-471A-B885-2594802CA833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4798E6-B6A8-40AE-AD9F-BAAC85F78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56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BAA4E4-3990-4044-92A4-5400EE535A62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F10F69-6827-4A66-AEB4-1E5B7368C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66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0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E749F-6E69-4B99-B597-1F636522F12E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62FAC-D125-48E3-B910-94AA66D5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6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3A37B-260B-42A1-B013-939AC083DC19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6B7AE-D48D-422C-BD57-41E346F0E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BBB3-0D61-4F82-825B-66CD6B727936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DDC6A-523E-4828-9447-6DC7D48FC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25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913DC-0936-46DA-8CAD-ED3D798752FA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3D0D-9BB7-4306-980E-04FAD58C5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DE6F3-FBF7-499D-A115-942B55D2632F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E6F80-CDFE-46EE-8889-DED2A108E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5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71D08-C9FB-43FC-9226-FB43815C2A02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721EF-BC66-4731-BD3C-79DDEF8BD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0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9263-DC85-47F4-A605-3FD0EF666D54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A79BE-9CBC-43A6-813F-811EC0694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65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B0BB0-0FCA-4887-B06E-C6334527C7C2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43834-F2DE-4DC7-B480-9C5010E7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73424-C4E7-4347-BF7A-A7967F45272E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B86C-0C80-4B7E-A95C-8DABB4834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88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ipArt Placeholder 5"/>
          <p:cNvSpPr>
            <a:spLocks noGrp="1"/>
          </p:cNvSpPr>
          <p:nvPr>
            <p:ph type="clipArt" sz="quarter" idx="13"/>
          </p:nvPr>
        </p:nvSpPr>
        <p:spPr>
          <a:xfrm>
            <a:off x="7929563" y="6643688"/>
            <a:ext cx="914400" cy="914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5C0D0-B4A0-4D40-AEB9-608DC348D356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2FDC8-E7B1-4FEC-917C-280F27A0F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12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92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F247-D7B1-4684-97AA-A2BC9A595BFC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F828-1FD4-494F-8987-F92A8983C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6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0ABDE6-D32A-4238-B9C0-89F2B65C94DA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4DC452-5DD9-4214-B524-5B31A3405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 userDrawn="1"/>
        </p:nvGrpSpPr>
        <p:grpSpPr bwMode="auto">
          <a:xfrm>
            <a:off x="911225" y="1152525"/>
            <a:ext cx="7405688" cy="71438"/>
            <a:chOff x="856800" y="1143334"/>
            <a:chExt cx="7431538" cy="72691"/>
          </a:xfrm>
        </p:grpSpPr>
        <p:cxnSp>
          <p:nvCxnSpPr>
            <p:cNvPr id="8" name="Straight Connector 7"/>
            <p:cNvCxnSpPr/>
            <p:nvPr userDrawn="1"/>
          </p:nvCxnSpPr>
          <p:spPr>
            <a:xfrm rot="10800000">
              <a:off x="856800" y="1143334"/>
              <a:ext cx="7429944" cy="1616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856800" y="1214409"/>
              <a:ext cx="7431538" cy="16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32" name="Group 9"/>
          <p:cNvGrpSpPr>
            <a:grpSpLocks/>
          </p:cNvGrpSpPr>
          <p:nvPr userDrawn="1"/>
        </p:nvGrpSpPr>
        <p:grpSpPr bwMode="auto">
          <a:xfrm>
            <a:off x="539750" y="6381750"/>
            <a:ext cx="6202363" cy="71438"/>
            <a:chOff x="856800" y="1142984"/>
            <a:chExt cx="7431538" cy="73041"/>
          </a:xfrm>
        </p:grpSpPr>
        <p:cxnSp>
          <p:nvCxnSpPr>
            <p:cNvPr id="11" name="Straight Connector 10"/>
            <p:cNvCxnSpPr/>
            <p:nvPr userDrawn="1"/>
          </p:nvCxnSpPr>
          <p:spPr>
            <a:xfrm rot="10800000">
              <a:off x="856800" y="1142984"/>
              <a:ext cx="7429635" cy="16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856800" y="1214401"/>
              <a:ext cx="7431538" cy="162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33" name="Picture 12" descr="GOsC_LogInt_CMYK 27080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25" y="5786438"/>
            <a:ext cx="19510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9" r:id="rId8"/>
    <p:sldLayoutId id="2147483695" r:id="rId9"/>
    <p:sldLayoutId id="2147483696" r:id="rId10"/>
    <p:sldLayoutId id="2147483697" r:id="rId11"/>
    <p:sldLayoutId id="2147483698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3683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587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5713" indent="-273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8763" indent="-2730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teopathy.org.uk/news-and-resources/document-library/research-and-surveys/dynamics-of-effective-regulation-final-report/dynamics-of-osteopathic-regulation-final-report.pdf" TargetMode="External"/><Relationship Id="rId2" Type="http://schemas.openxmlformats.org/officeDocument/2006/relationships/hyperlink" Target="http://www.osteopathy.org.uk/news-and-resources/document-library/continuing-fitness-to-practise/kpmg-report-a-how-do-osteopaths-practise-ozone/how-do-osteopaths-practise-kpmg-reporta-ozon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nger-trayner.com/introduction-to-communities-of-practice/" TargetMode="External"/><Relationship Id="rId4" Type="http://schemas.openxmlformats.org/officeDocument/2006/relationships/hyperlink" Target="http://www.osteopathy.org.uk/news-and-resources/document-library/about-the-gosc/pac-june-2016-item-6a-annex-a-common-classification-system-data/public-item-6a-annex-common-classification-system-data-report-final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dirty="0" smtClean="0"/>
              <a:t>Regulation as a learning community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 Walker</a:t>
            </a:r>
          </a:p>
          <a:p>
            <a:pPr>
              <a:defRPr/>
            </a:pPr>
            <a:r>
              <a:rPr lang="en-US" dirty="0" smtClean="0"/>
              <a:t>Chief Executive, GOsC</a:t>
            </a:r>
          </a:p>
          <a:p>
            <a:pPr>
              <a:defRPr/>
            </a:pPr>
            <a:r>
              <a:rPr lang="en-US" dirty="0" smtClean="0"/>
              <a:t>19 September 2016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new approach to CPD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1136"/>
            <a:ext cx="8229600" cy="4525963"/>
          </a:xfrm>
        </p:spPr>
        <p:txBody>
          <a:bodyPr/>
          <a:lstStyle/>
          <a:p>
            <a:r>
              <a:rPr lang="en-GB" sz="2400" dirty="0" smtClean="0"/>
              <a:t>Requirement that CPD covers the breadth of an individual’s practice and the </a:t>
            </a:r>
            <a:r>
              <a:rPr lang="en-GB" sz="2400" dirty="0" err="1" smtClean="0"/>
              <a:t>GOsC’s</a:t>
            </a:r>
            <a:r>
              <a:rPr lang="en-GB" sz="2400" dirty="0" smtClean="0"/>
              <a:t> standards:</a:t>
            </a:r>
          </a:p>
          <a:p>
            <a:pPr lvl="1"/>
            <a:r>
              <a:rPr lang="en-GB" sz="2000" dirty="0" smtClean="0"/>
              <a:t>Communication and patient partnership</a:t>
            </a:r>
          </a:p>
          <a:p>
            <a:pPr lvl="1"/>
            <a:r>
              <a:rPr lang="en-GB" sz="2000" dirty="0" smtClean="0"/>
              <a:t>Knowledge, skills and performance</a:t>
            </a:r>
          </a:p>
          <a:p>
            <a:pPr lvl="1"/>
            <a:r>
              <a:rPr lang="en-GB" sz="2000" dirty="0" smtClean="0"/>
              <a:t>Safety and quality in practice</a:t>
            </a:r>
          </a:p>
          <a:p>
            <a:pPr lvl="1"/>
            <a:r>
              <a:rPr lang="en-GB" sz="2000" dirty="0" smtClean="0"/>
              <a:t>Professionalism</a:t>
            </a:r>
          </a:p>
          <a:p>
            <a:r>
              <a:rPr lang="en-GB" sz="2400" dirty="0" smtClean="0"/>
              <a:t>Compulsory elements on communication/consent</a:t>
            </a:r>
          </a:p>
          <a:p>
            <a:r>
              <a:rPr lang="en-GB" sz="2400" dirty="0" smtClean="0"/>
              <a:t>Requirement for objective feedback, e.g. patients, colleagues, audit</a:t>
            </a:r>
          </a:p>
          <a:p>
            <a:r>
              <a:rPr lang="en-GB" sz="2400" dirty="0" smtClean="0"/>
              <a:t>Peer discussion at end of three-year cycle </a:t>
            </a:r>
          </a:p>
          <a:p>
            <a:r>
              <a:rPr lang="en-GB" sz="2400" b="1" dirty="0" smtClean="0"/>
              <a:t>Key words are: engagement, community and support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1808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tools to support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Developing practice-focused guidance underpinning standards, explaining the ‘why’ not just the ‘what’</a:t>
            </a:r>
          </a:p>
          <a:p>
            <a:r>
              <a:rPr lang="en-GB" dirty="0"/>
              <a:t>Exploring patients’ and osteopaths’ values </a:t>
            </a:r>
            <a:r>
              <a:rPr lang="en-GB" dirty="0" smtClean="0"/>
              <a:t>and what interventions can be used to reduce risk of misunderstandings</a:t>
            </a:r>
          </a:p>
          <a:p>
            <a:r>
              <a:rPr lang="en-GB" dirty="0" smtClean="0"/>
              <a:t>Working with the profession to support the development of local learning communities</a:t>
            </a:r>
          </a:p>
        </p:txBody>
      </p:sp>
    </p:spTree>
    <p:extLst>
      <p:ext uri="{BB962C8B-B14F-4D97-AF65-F5344CB8AC3E}">
        <p14:creationId xmlns:p14="http://schemas.microsoft.com/office/powerpoint/2010/main" val="384189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learning communities?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i="1" dirty="0" smtClean="0"/>
              <a:t>‘Communities </a:t>
            </a:r>
            <a:r>
              <a:rPr lang="en-GB" sz="3000" i="1" dirty="0"/>
              <a:t>of practice are groups of people who share a concern or a passion for something they do and learn how to do it better as they interact </a:t>
            </a:r>
            <a:r>
              <a:rPr lang="en-GB" sz="3000" i="1" dirty="0" smtClean="0"/>
              <a:t>regularly’ </a:t>
            </a:r>
            <a:r>
              <a:rPr lang="en-GB" sz="3000" dirty="0" smtClean="0"/>
              <a:t>(Wenger and </a:t>
            </a:r>
            <a:r>
              <a:rPr lang="en-GB" sz="3000" dirty="0" err="1" smtClean="0"/>
              <a:t>Trayner</a:t>
            </a:r>
            <a:r>
              <a:rPr lang="en-GB" sz="3000" dirty="0" smtClean="0"/>
              <a:t> 2015)</a:t>
            </a:r>
          </a:p>
          <a:p>
            <a:r>
              <a:rPr lang="en-GB" sz="3000" dirty="0" smtClean="0"/>
              <a:t>Continued development of professionalism in practice requires more regular interventions than can possibly be provided by a regulator</a:t>
            </a:r>
          </a:p>
          <a:p>
            <a:r>
              <a:rPr lang="en-GB" sz="3000" dirty="0" smtClean="0"/>
              <a:t>Space is needed for professionals to have supportive, reflective conversations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327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 for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n-GB" sz="2800" dirty="0" smtClean="0"/>
              <a:t>The disciplinary element of regulation is unavoidable, but…</a:t>
            </a:r>
          </a:p>
          <a:p>
            <a:pPr lvl="1"/>
            <a:r>
              <a:rPr lang="en-GB" sz="2400" dirty="0"/>
              <a:t>A model based on deference and fear is demonstrably ineffective</a:t>
            </a:r>
          </a:p>
          <a:p>
            <a:pPr lvl="1"/>
            <a:r>
              <a:rPr lang="en-GB" sz="2400" dirty="0" smtClean="0"/>
              <a:t>Shifting the focus ‘upstream’ will require new thinking and regulators carrying out new roles</a:t>
            </a:r>
          </a:p>
          <a:p>
            <a:pPr lvl="1"/>
            <a:r>
              <a:rPr lang="en-GB" sz="2400" dirty="0" smtClean="0"/>
              <a:t>An ideal profession needs to be a participative learning community that supports both autonomy and responsibility</a:t>
            </a:r>
          </a:p>
          <a:p>
            <a:pPr lvl="1"/>
            <a:r>
              <a:rPr lang="en-GB" sz="2400" dirty="0" smtClean="0"/>
              <a:t>Regulators can play a facilitative role to both support and be part of that learning community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879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KPMG (2011) </a:t>
            </a:r>
            <a:r>
              <a:rPr lang="en-GB" sz="1800" b="1" dirty="0" smtClean="0"/>
              <a:t>How </a:t>
            </a:r>
            <a:r>
              <a:rPr lang="en-GB" sz="1800" b="1" dirty="0" smtClean="0"/>
              <a:t>do osteopaths practise? </a:t>
            </a:r>
            <a:r>
              <a:rPr lang="en-GB" sz="1800" dirty="0" smtClean="0">
                <a:hlinkClick r:id="rId2"/>
              </a:rPr>
              <a:t>http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www.osteopathy.org.uk/news-and-resources/document-library/continuing-fitness-to-practise/kpmg-report-a-how-do-osteopaths-practise-ozone/how-do-osteopaths-practise-kpmg-reporta-ozone.pdf</a:t>
            </a:r>
            <a:r>
              <a:rPr lang="en-GB" sz="1800" dirty="0" smtClean="0"/>
              <a:t> 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b="1" dirty="0"/>
              <a:t>McGivern et al (2015) Dynamics of effective regulation </a:t>
            </a:r>
            <a:r>
              <a:rPr lang="en-GB" sz="1800" dirty="0">
                <a:hlinkClick r:id="rId3"/>
              </a:rPr>
              <a:t>http://www.osteopathy.org.uk/news-and-resources/document-library/research-and-surveys/dynamics-of-effective-regulation-final-report/dynamics-of-osteopathic-regulation-final-report.pdf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en-GB" sz="1800" b="1" dirty="0"/>
              <a:t>NCOR (2016) Types of concerns raised about osteopaths and osteopathic services in 2013 to 2015 </a:t>
            </a:r>
            <a:r>
              <a:rPr lang="en-GB" sz="1800" dirty="0">
                <a:hlinkClick r:id="rId4"/>
              </a:rPr>
              <a:t>http://www.osteopathy.org.uk/news-and-resources/document-library/about-the-gosc/pac-june-2016-item-6a-annex-a-common-classification-system-data/public-item-6a-annex-common-classification-system-data-report-final.pdf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en-GB" sz="1800" b="1" dirty="0" smtClean="0"/>
              <a:t>Sparrow </a:t>
            </a:r>
            <a:r>
              <a:rPr lang="en-GB" sz="1800" b="1" dirty="0"/>
              <a:t>(2008) </a:t>
            </a:r>
            <a:r>
              <a:rPr lang="en-GB" sz="1800" b="1" i="1" dirty="0"/>
              <a:t>The Character of Harms: Operational Challenges in Control,</a:t>
            </a:r>
            <a:r>
              <a:rPr lang="en-GB" sz="1800" b="1" dirty="0"/>
              <a:t> Cambridge University Press: Cambridge, </a:t>
            </a:r>
            <a:r>
              <a:rPr lang="en-GB" sz="1800" b="1" dirty="0" smtClean="0"/>
              <a:t>UK</a:t>
            </a:r>
          </a:p>
          <a:p>
            <a:pPr marL="0" indent="0">
              <a:buNone/>
            </a:pPr>
            <a:r>
              <a:rPr lang="en-GB" sz="1800" b="1" dirty="0" smtClean="0"/>
              <a:t>Wenger and </a:t>
            </a:r>
            <a:r>
              <a:rPr lang="en-GB" sz="1800" b="1" dirty="0" err="1" smtClean="0"/>
              <a:t>Trayner</a:t>
            </a:r>
            <a:r>
              <a:rPr lang="en-GB" sz="1800" b="1" dirty="0"/>
              <a:t> </a:t>
            </a:r>
            <a:r>
              <a:rPr lang="en-GB" sz="1800" b="1" dirty="0" smtClean="0"/>
              <a:t>(2015) Introduction to communities of practice </a:t>
            </a:r>
            <a:r>
              <a:rPr lang="en-GB" sz="1800" dirty="0" smtClean="0">
                <a:hlinkClick r:id="rId5"/>
              </a:rPr>
              <a:t>http</a:t>
            </a:r>
            <a:r>
              <a:rPr lang="en-GB" sz="1800" dirty="0">
                <a:hlinkClick r:id="rId5"/>
              </a:rPr>
              <a:t>://wenger-trayner.com/introduction-to-communities-of-practice</a:t>
            </a:r>
            <a:r>
              <a:rPr lang="en-GB" sz="1800" dirty="0" smtClean="0">
                <a:hlinkClick r:id="rId5"/>
              </a:rPr>
              <a:t>/</a:t>
            </a:r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9212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5172698" y="1653924"/>
            <a:ext cx="3096344" cy="22762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03848" y="3863238"/>
            <a:ext cx="3096344" cy="22762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regulation?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1043608" y="1628800"/>
            <a:ext cx="3096344" cy="22762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6808" y="2035441"/>
            <a:ext cx="26146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‘A </a:t>
            </a:r>
            <a:r>
              <a:rPr lang="en-GB" sz="2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rule or directive made and maintained by an </a:t>
            </a:r>
            <a:r>
              <a:rPr lang="en-GB" sz="2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authority’</a:t>
            </a:r>
            <a:endParaRPr lang="en-GB" sz="2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4398" y="1899486"/>
            <a:ext cx="23629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‘The </a:t>
            </a:r>
            <a:r>
              <a:rPr lang="en-GB" sz="2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control, governance or management of a larger system by a smaller </a:t>
            </a:r>
            <a:r>
              <a:rPr lang="en-GB" sz="2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system’ </a:t>
            </a:r>
            <a:endParaRPr lang="en-GB" sz="2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4278077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‘A framework which allows professionalism to flourish’</a:t>
            </a:r>
            <a:endParaRPr lang="en-GB" sz="2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492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traditional approach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544" y="1600201"/>
            <a:ext cx="8219256" cy="4525963"/>
          </a:xfrm>
        </p:spPr>
        <p:txBody>
          <a:bodyPr/>
          <a:lstStyle/>
          <a:p>
            <a:r>
              <a:rPr lang="en-GB" sz="3200" dirty="0" smtClean="0"/>
              <a:t>Regulatory systems for healthcare professionals tend to have a core set of activities:</a:t>
            </a:r>
          </a:p>
          <a:p>
            <a:pPr lvl="1"/>
            <a:r>
              <a:rPr lang="en-GB" dirty="0" smtClean="0"/>
              <a:t>Approval and quality assurance of educational courses/ programmes</a:t>
            </a:r>
          </a:p>
          <a:p>
            <a:pPr lvl="1"/>
            <a:r>
              <a:rPr lang="en-GB" dirty="0" smtClean="0"/>
              <a:t>Holding a register of current practitioners</a:t>
            </a:r>
          </a:p>
          <a:p>
            <a:pPr lvl="1"/>
            <a:r>
              <a:rPr lang="en-GB" dirty="0" smtClean="0"/>
              <a:t>Setting standards of competency, conduct and ethics</a:t>
            </a:r>
          </a:p>
          <a:p>
            <a:pPr lvl="1"/>
            <a:r>
              <a:rPr lang="en-GB" dirty="0" smtClean="0"/>
              <a:t>Assuring continuing competence of practitioners</a:t>
            </a:r>
          </a:p>
          <a:p>
            <a:pPr lvl="1"/>
            <a:r>
              <a:rPr lang="en-GB" b="1" dirty="0" smtClean="0"/>
              <a:t>Managing complaints and disciplinary proceedings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3413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Avoiding harms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94840" y="1608722"/>
            <a:ext cx="8208913" cy="4452636"/>
            <a:chOff x="611560" y="1608722"/>
            <a:chExt cx="8208913" cy="4452636"/>
          </a:xfrm>
        </p:grpSpPr>
        <p:sp>
          <p:nvSpPr>
            <p:cNvPr id="5" name="Isosceles Triangle 4"/>
            <p:cNvSpPr/>
            <p:nvPr/>
          </p:nvSpPr>
          <p:spPr>
            <a:xfrm rot="5400000">
              <a:off x="1930060" y="290222"/>
              <a:ext cx="3168352" cy="5805352"/>
            </a:xfrm>
            <a:prstGeom prst="triangle">
              <a:avLst>
                <a:gd name="adj" fmla="val 50107"/>
              </a:avLst>
            </a:prstGeom>
            <a:gradFill>
              <a:gsLst>
                <a:gs pos="0">
                  <a:srgbClr val="FF0000"/>
                </a:gs>
                <a:gs pos="50000">
                  <a:srgbClr val="FFC000"/>
                </a:gs>
                <a:gs pos="100000">
                  <a:srgbClr val="00B050"/>
                </a:gs>
              </a:gsLst>
              <a:lin ang="54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Down Arrow 5"/>
            <p:cNvSpPr/>
            <p:nvPr/>
          </p:nvSpPr>
          <p:spPr>
            <a:xfrm flipV="1">
              <a:off x="6628669" y="3624944"/>
              <a:ext cx="261743" cy="864096"/>
            </a:xfrm>
            <a:prstGeom prst="downArrow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367168" y="2860152"/>
              <a:ext cx="1453305" cy="64807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67168" y="2976872"/>
              <a:ext cx="14533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Discipline</a:t>
              </a:r>
              <a:endParaRPr lang="en-GB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6136" y="4551756"/>
              <a:ext cx="19442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Point of Harm</a:t>
              </a:r>
              <a:endParaRPr lang="en-GB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91680" y="2996952"/>
              <a:ext cx="2808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‘Upstream activity’</a:t>
              </a:r>
              <a:endParaRPr lang="en-GB" sz="2000" b="1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611560" y="5281128"/>
              <a:ext cx="8064896" cy="360040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91880" y="5661248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/>
                <a:t>Time</a:t>
              </a:r>
              <a:endParaRPr lang="en-GB" sz="2000" b="1" dirty="0"/>
            </a:p>
          </p:txBody>
        </p:sp>
      </p:grpSp>
      <p:sp>
        <p:nvSpPr>
          <p:cNvPr id="3" name="Explosion 1 2"/>
          <p:cNvSpPr/>
          <p:nvPr/>
        </p:nvSpPr>
        <p:spPr>
          <a:xfrm>
            <a:off x="6327488" y="2976872"/>
            <a:ext cx="648072" cy="511272"/>
          </a:xfrm>
          <a:prstGeom prst="irregularSeal1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083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in avoiding harms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144"/>
            <a:ext cx="8229600" cy="4525963"/>
          </a:xfrm>
        </p:spPr>
        <p:txBody>
          <a:bodyPr/>
          <a:lstStyle/>
          <a:p>
            <a:r>
              <a:rPr lang="en-GB" dirty="0" smtClean="0"/>
              <a:t>Disciplinary processes – tail that wags the dog</a:t>
            </a:r>
          </a:p>
          <a:p>
            <a:r>
              <a:rPr lang="en-GB" dirty="0" smtClean="0"/>
              <a:t>Little systemic analysis of harms:</a:t>
            </a:r>
          </a:p>
          <a:p>
            <a:pPr lvl="1"/>
            <a:r>
              <a:rPr lang="en-GB" dirty="0" smtClean="0"/>
              <a:t>Why these occur</a:t>
            </a:r>
          </a:p>
          <a:p>
            <a:pPr lvl="1"/>
            <a:r>
              <a:rPr lang="en-GB" dirty="0" smtClean="0"/>
              <a:t>Who is involved</a:t>
            </a:r>
          </a:p>
          <a:p>
            <a:r>
              <a:rPr lang="en-GB" dirty="0" smtClean="0"/>
              <a:t>Lack of coherence in ‘upstream’ interventions  that can reduce harm (or evidence that supports them)</a:t>
            </a:r>
          </a:p>
          <a:p>
            <a:r>
              <a:rPr lang="en-GB" dirty="0" smtClean="0"/>
              <a:t>How to measure events that don’t happen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242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know about ‘harms’?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Analysis of 660 GOsC complaints, indemnity insurance claims and concerns raised with professional association 2013-15 (NCOR 2016):</a:t>
            </a:r>
          </a:p>
          <a:p>
            <a:pPr lvl="1"/>
            <a:r>
              <a:rPr lang="en-GB" dirty="0" smtClean="0"/>
              <a:t>311 conduct</a:t>
            </a:r>
          </a:p>
          <a:p>
            <a:pPr lvl="1"/>
            <a:r>
              <a:rPr lang="en-GB" dirty="0" smtClean="0"/>
              <a:t>333 clinical care</a:t>
            </a:r>
          </a:p>
          <a:p>
            <a:pPr lvl="1"/>
            <a:r>
              <a:rPr lang="en-GB" dirty="0" smtClean="0"/>
              <a:t>10 convictions</a:t>
            </a:r>
          </a:p>
          <a:p>
            <a:pPr lvl="1"/>
            <a:r>
              <a:rPr lang="en-GB" dirty="0" smtClean="0"/>
              <a:t>6 adjunctive therapy</a:t>
            </a:r>
          </a:p>
          <a:p>
            <a:pPr marL="35560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706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Significant 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n-GB" sz="3000" dirty="0" smtClean="0"/>
              <a:t>Conduct</a:t>
            </a:r>
          </a:p>
          <a:p>
            <a:pPr lvl="1"/>
            <a:r>
              <a:rPr lang="en-GB" sz="2400" dirty="0" smtClean="0"/>
              <a:t>Failure to communicate effectively (44)</a:t>
            </a:r>
          </a:p>
          <a:p>
            <a:pPr lvl="1"/>
            <a:r>
              <a:rPr lang="en-GB" sz="2400" dirty="0" smtClean="0"/>
              <a:t>Failure to obtain valid consent (42)</a:t>
            </a:r>
          </a:p>
          <a:p>
            <a:pPr lvl="1"/>
            <a:r>
              <a:rPr lang="en-GB" sz="2400" dirty="0" smtClean="0"/>
              <a:t>Sexual impropriety (39)</a:t>
            </a:r>
          </a:p>
          <a:p>
            <a:pPr lvl="1"/>
            <a:r>
              <a:rPr lang="en-GB" sz="2400" dirty="0" smtClean="0"/>
              <a:t>Communicating inappropriately (32)</a:t>
            </a:r>
          </a:p>
          <a:p>
            <a:pPr lvl="1"/>
            <a:r>
              <a:rPr lang="en-GB" sz="2400" dirty="0" smtClean="0"/>
              <a:t>Failure to protect patient modesty/dignity (27)</a:t>
            </a:r>
          </a:p>
          <a:p>
            <a:r>
              <a:rPr lang="en-GB" sz="3000" dirty="0" smtClean="0"/>
              <a:t>Clinical care</a:t>
            </a:r>
          </a:p>
          <a:p>
            <a:pPr lvl="1"/>
            <a:r>
              <a:rPr lang="en-GB" sz="2400" dirty="0" smtClean="0"/>
              <a:t>Treatment causes new of increased pain/injury (118)</a:t>
            </a:r>
          </a:p>
          <a:p>
            <a:pPr lvl="1"/>
            <a:r>
              <a:rPr lang="en-GB" sz="2400" dirty="0" smtClean="0"/>
              <a:t>Inappropriate treatment/treatment not justified (60)</a:t>
            </a:r>
          </a:p>
          <a:p>
            <a:pPr lvl="1"/>
            <a:r>
              <a:rPr lang="en-GB" sz="2400" dirty="0" smtClean="0"/>
              <a:t>Treatment administered incompetently (34)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1210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know about people?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GB" dirty="0" smtClean="0"/>
              <a:t>Analysis (unpublished) of 131 individuals investigated by the GOsC 2011-16 (</a:t>
            </a:r>
            <a:r>
              <a:rPr lang="en-GB" dirty="0" err="1" smtClean="0"/>
              <a:t>n.b.</a:t>
            </a:r>
            <a:r>
              <a:rPr lang="en-GB" dirty="0" smtClean="0"/>
              <a:t> not all resulted in an adverse finding) </a:t>
            </a:r>
          </a:p>
          <a:p>
            <a:r>
              <a:rPr lang="en-GB" dirty="0" smtClean="0"/>
              <a:t>Headline findings:</a:t>
            </a:r>
          </a:p>
          <a:p>
            <a:pPr lvl="1"/>
            <a:r>
              <a:rPr lang="en-GB" dirty="0" smtClean="0"/>
              <a:t>71% male, 29% female</a:t>
            </a:r>
          </a:p>
          <a:p>
            <a:pPr lvl="1"/>
            <a:r>
              <a:rPr lang="en-GB" dirty="0" smtClean="0"/>
              <a:t>Median age 46</a:t>
            </a:r>
          </a:p>
          <a:p>
            <a:pPr lvl="1"/>
            <a:r>
              <a:rPr lang="en-GB" dirty="0"/>
              <a:t>Peak between 6-15 years after graduation</a:t>
            </a:r>
          </a:p>
          <a:p>
            <a:pPr lvl="1"/>
            <a:r>
              <a:rPr lang="en-GB" dirty="0" smtClean="0"/>
              <a:t>Age at graduation appears to be a factor (&gt;30s more likely to be investigated)</a:t>
            </a:r>
          </a:p>
        </p:txBody>
      </p:sp>
    </p:spTree>
    <p:extLst>
      <p:ext uri="{BB962C8B-B14F-4D97-AF65-F5344CB8AC3E}">
        <p14:creationId xmlns:p14="http://schemas.microsoft.com/office/powerpoint/2010/main" val="423048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What do we worry about as a regulator?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GB" sz="2800" dirty="0" smtClean="0"/>
              <a:t>Engagement with standards (McGivern et al 2015):</a:t>
            </a:r>
          </a:p>
          <a:p>
            <a:pPr lvl="1"/>
            <a:r>
              <a:rPr lang="en-GB" sz="2400" dirty="0" smtClean="0"/>
              <a:t>76% ‘familiar with current standards’</a:t>
            </a:r>
          </a:p>
          <a:p>
            <a:pPr lvl="1"/>
            <a:r>
              <a:rPr lang="en-GB" sz="2400" dirty="0" smtClean="0"/>
              <a:t>44% ‘standards reflect what it means to be a good osteopath’</a:t>
            </a:r>
          </a:p>
          <a:p>
            <a:pPr lvl="1"/>
            <a:r>
              <a:rPr lang="en-GB" sz="2400" dirty="0" smtClean="0"/>
              <a:t>49% ‘I have a clear sense of whether I am complying’</a:t>
            </a:r>
          </a:p>
          <a:p>
            <a:r>
              <a:rPr lang="en-GB" sz="2800" dirty="0" smtClean="0"/>
              <a:t>Communication and consent – see complaints/ concerns data above</a:t>
            </a:r>
          </a:p>
          <a:p>
            <a:r>
              <a:rPr lang="en-GB" sz="2800" dirty="0" smtClean="0"/>
              <a:t>Practitioner isolation – 56% practise on their own more than 90% of the time (KPMG 2011)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7437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724</TotalTime>
  <Words>756</Words>
  <Application>Microsoft Office PowerPoint</Application>
  <PresentationFormat>On-screen Show (4:3)</PresentationFormat>
  <Paragraphs>89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Regulation as a learning community</vt:lpstr>
      <vt:lpstr>What is regulation?</vt:lpstr>
      <vt:lpstr>The traditional approach</vt:lpstr>
      <vt:lpstr>Avoiding harms</vt:lpstr>
      <vt:lpstr>Challenges in avoiding harms</vt:lpstr>
      <vt:lpstr>What do we know about ‘harms’?</vt:lpstr>
      <vt:lpstr>Significant concerns</vt:lpstr>
      <vt:lpstr>What do we know about people?</vt:lpstr>
      <vt:lpstr>What do we worry about as a regulator?</vt:lpstr>
      <vt:lpstr>A new approach to CPD</vt:lpstr>
      <vt:lpstr>New tools to support practice</vt:lpstr>
      <vt:lpstr>Why learning communities?</vt:lpstr>
      <vt:lpstr>Implications for regulation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Walker (General Osteopathic Council)</dc:creator>
  <cp:lastModifiedBy>Tim Walker (General Osteopathic Council)</cp:lastModifiedBy>
  <cp:revision>107</cp:revision>
  <dcterms:created xsi:type="dcterms:W3CDTF">2009-03-03T12:03:38Z</dcterms:created>
  <dcterms:modified xsi:type="dcterms:W3CDTF">2016-09-01T08:39:37Z</dcterms:modified>
</cp:coreProperties>
</file>