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11"/>
  </p:notesMasterIdLst>
  <p:handoutMasterIdLst>
    <p:handoutMasterId r:id="rId12"/>
  </p:handoutMasterIdLst>
  <p:sldIdLst>
    <p:sldId id="262" r:id="rId2"/>
    <p:sldId id="267" r:id="rId3"/>
    <p:sldId id="263" r:id="rId4"/>
    <p:sldId id="268" r:id="rId5"/>
    <p:sldId id="265" r:id="rId6"/>
    <p:sldId id="269" r:id="rId7"/>
    <p:sldId id="270" r:id="rId8"/>
    <p:sldId id="271" r:id="rId9"/>
    <p:sldId id="272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2244" y="-12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24873-E536-9747-98BF-0ACDF3011A85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C5863-481D-4543-8F0D-9DA6E4DD7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2CA08-5B20-184B-A652-EE4292512748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47B7D-E5F7-294C-A785-7B913D02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6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2406" t="18049" r="2906" b="189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6610350" y="2622551"/>
            <a:ext cx="2533650" cy="2520951"/>
            <a:chOff x="6610350" y="2622551"/>
            <a:chExt cx="2533650" cy="2520951"/>
          </a:xfrm>
        </p:grpSpPr>
        <p:pic>
          <p:nvPicPr>
            <p:cNvPr id="5" name="Picture 4" descr="White-Corner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2956891"/>
              <a:ext cx="2514600" cy="21866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4"/>
            <a:srcRect r="71893" b="51284"/>
            <a:stretch/>
          </p:blipFill>
          <p:spPr>
            <a:xfrm>
              <a:off x="6610350" y="2950542"/>
              <a:ext cx="2533650" cy="2192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/>
            <a:srcRect r="71240" b="46881"/>
            <a:stretch/>
          </p:blipFill>
          <p:spPr>
            <a:xfrm>
              <a:off x="6654800" y="2847657"/>
              <a:ext cx="2489200" cy="22958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6"/>
            <a:srcRect r="74028" b="44792"/>
            <a:stretch/>
          </p:blipFill>
          <p:spPr>
            <a:xfrm>
              <a:off x="6769100" y="2622551"/>
              <a:ext cx="2374900" cy="25209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4466" y="457164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94466" y="1689064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94466" y="4190700"/>
            <a:ext cx="4430184" cy="390444"/>
          </a:xfrm>
        </p:spPr>
        <p:txBody>
          <a:bodyPr/>
          <a:lstStyle>
            <a:lvl1pPr>
              <a:lnSpc>
                <a:spcPts val="22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September 28–29, 2018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036125" y="3799864"/>
            <a:ext cx="1714175" cy="1027538"/>
            <a:chOff x="7036125" y="3799864"/>
            <a:chExt cx="1714175" cy="102753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125" y="4602979"/>
              <a:ext cx="768025" cy="224423"/>
            </a:xfrm>
            <a:prstGeom prst="rect">
              <a:avLst/>
            </a:prstGeom>
          </p:spPr>
        </p:pic>
        <p:pic>
          <p:nvPicPr>
            <p:cNvPr id="9" name="Picture 8" descr="OIA-logo-orange-gray-VECTOR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09" y="4474364"/>
              <a:ext cx="575291" cy="329415"/>
            </a:xfrm>
            <a:prstGeom prst="rect">
              <a:avLst/>
            </a:prstGeom>
          </p:spPr>
        </p:pic>
        <p:pic>
          <p:nvPicPr>
            <p:cNvPr id="10" name="Picture 9" descr="EOS.png"/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" r="6101"/>
            <a:stretch/>
          </p:blipFill>
          <p:spPr>
            <a:xfrm>
              <a:off x="7892791" y="3799864"/>
              <a:ext cx="616203" cy="757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88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4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ilding-corn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2963241"/>
            <a:ext cx="2514600" cy="2186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/>
          <a:srcRect r="71893" b="51284"/>
          <a:stretch/>
        </p:blipFill>
        <p:spPr>
          <a:xfrm>
            <a:off x="6616700" y="2956892"/>
            <a:ext cx="2533650" cy="219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r="71240" b="46881"/>
          <a:stretch/>
        </p:blipFill>
        <p:spPr>
          <a:xfrm>
            <a:off x="6661150" y="2854007"/>
            <a:ext cx="2489200" cy="2295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r="74028" b="44792"/>
          <a:stretch/>
        </p:blipFill>
        <p:spPr>
          <a:xfrm>
            <a:off x="6775450" y="2628901"/>
            <a:ext cx="2374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8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616700" y="2628901"/>
            <a:ext cx="2533650" cy="2520951"/>
            <a:chOff x="6616700" y="2628901"/>
            <a:chExt cx="2533650" cy="2520951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/>
            <a:srcRect r="71893" b="51284"/>
            <a:stretch/>
          </p:blipFill>
          <p:spPr>
            <a:xfrm>
              <a:off x="6616700" y="2956892"/>
              <a:ext cx="2533650" cy="2192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/>
            <a:srcRect r="71240" b="46881"/>
            <a:stretch/>
          </p:blipFill>
          <p:spPr>
            <a:xfrm>
              <a:off x="6661150" y="2854007"/>
              <a:ext cx="2489200" cy="2295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/>
            <a:srcRect r="74028" b="44792"/>
            <a:stretch/>
          </p:blipFill>
          <p:spPr>
            <a:xfrm>
              <a:off x="6775450" y="2628901"/>
              <a:ext cx="2374900" cy="252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1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072"/>
            <a:ext cx="8229600" cy="28620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/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1"/>
            <a:ext cx="4038600" cy="2929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1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57198" y="457200"/>
            <a:ext cx="4038601" cy="4191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457200"/>
            <a:ext cx="4038600" cy="685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00"/>
            <a:ext cx="4040188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rgbClr val="22A49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7900"/>
            <a:ext cx="4038600" cy="23241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0850"/>
            <a:ext cx="4041775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54250"/>
            <a:ext cx="4038600" cy="23177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4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-numb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4" y="4584700"/>
            <a:ext cx="494505" cy="5651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9072"/>
            <a:ext cx="8229600" cy="29718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4838700"/>
            <a:ext cx="6951134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2244" y="4838700"/>
            <a:ext cx="593806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D0A85E2F-06A6-F940-9663-D5081581B7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7199" y="1371600"/>
            <a:ext cx="8686801" cy="45719"/>
          </a:xfrm>
          <a:prstGeom prst="rect">
            <a:avLst/>
          </a:prstGeom>
          <a:gradFill>
            <a:gsLst>
              <a:gs pos="20000">
                <a:schemeClr val="accent6"/>
              </a:gs>
              <a:gs pos="90000">
                <a:schemeClr val="tx2"/>
              </a:gs>
              <a:gs pos="50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74" r:id="rId2"/>
    <p:sldLayoutId id="2147483875" r:id="rId3"/>
    <p:sldLayoutId id="2147483863" r:id="rId4"/>
    <p:sldLayoutId id="2147483865" r:id="rId5"/>
    <p:sldLayoutId id="2147483872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84150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256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41375" indent="-123825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Emirates </a:t>
            </a:r>
            <a:br>
              <a:rPr lang="en-US" dirty="0" smtClean="0"/>
            </a:br>
            <a:r>
              <a:rPr lang="en-US" dirty="0" smtClean="0"/>
              <a:t>Osteopathic Conference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28–29, 2018</a:t>
            </a:r>
          </a:p>
          <a:p>
            <a:r>
              <a:rPr lang="en-US" dirty="0"/>
              <a:t>Dubai, 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410691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Competency-Based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Competencies of an osteopath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9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a competency?</a:t>
            </a:r>
          </a:p>
          <a:p>
            <a:r>
              <a:rPr lang="en-US" dirty="0" smtClean="0"/>
              <a:t>Six competencies constitutive of the profession</a:t>
            </a:r>
          </a:p>
          <a:p>
            <a:r>
              <a:rPr lang="en-US" dirty="0"/>
              <a:t>Areas of resources of the education </a:t>
            </a:r>
            <a:r>
              <a:rPr lang="en-US" dirty="0" smtClean="0"/>
              <a:t>curriculum</a:t>
            </a:r>
          </a:p>
          <a:p>
            <a:r>
              <a:rPr lang="en-US" dirty="0" smtClean="0"/>
              <a:t>Assessment of the competencies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 Yannick HUARD D.O. PhD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French National Federation of Higher Education in Osteopathy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IdHEO</a:t>
            </a:r>
            <a:r>
              <a:rPr lang="en-US" dirty="0" smtClean="0"/>
              <a:t>-Nantes</a:t>
            </a:r>
          </a:p>
        </p:txBody>
      </p:sp>
    </p:spTree>
    <p:extLst>
      <p:ext uri="{BB962C8B-B14F-4D97-AF65-F5344CB8AC3E}">
        <p14:creationId xmlns:p14="http://schemas.microsoft.com/office/powerpoint/2010/main" val="378940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5647" y="457200"/>
            <a:ext cx="7891153" cy="685800"/>
          </a:xfrm>
        </p:spPr>
        <p:txBody>
          <a:bodyPr/>
          <a:lstStyle/>
          <a:p>
            <a:r>
              <a:rPr lang="en-US" dirty="0" smtClean="0"/>
              <a:t>What’s a competency?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5</a:t>
            </a:fld>
            <a:endParaRPr lang="en-US"/>
          </a:p>
        </p:txBody>
      </p:sp>
      <p:pic>
        <p:nvPicPr>
          <p:cNvPr id="1027" name="Picture 3" descr="C:\Users\yhuard\Desktop\2018-07-15t174314z_183616619_rc1f65cd5020_rtrmadp_3_soccer-worldcup-final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42" y="1467572"/>
            <a:ext cx="5983515" cy="33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8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5647" y="457200"/>
            <a:ext cx="7891153" cy="685800"/>
          </a:xfrm>
        </p:spPr>
        <p:txBody>
          <a:bodyPr/>
          <a:lstStyle/>
          <a:p>
            <a:r>
              <a:rPr lang="en-US" dirty="0" smtClean="0"/>
              <a:t>Six competencies constitutive of the profession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719073"/>
            <a:ext cx="8229601" cy="2929128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To evaluate </a:t>
            </a:r>
            <a:r>
              <a:rPr lang="en-US" dirty="0"/>
              <a:t>a situation and </a:t>
            </a:r>
            <a:r>
              <a:rPr lang="en-US" dirty="0" smtClean="0"/>
              <a:t>to design </a:t>
            </a:r>
            <a:r>
              <a:rPr lang="en-US" dirty="0"/>
              <a:t>an osteopathic </a:t>
            </a:r>
            <a:r>
              <a:rPr lang="en-US" dirty="0" smtClean="0"/>
              <a:t>diagnosis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smtClean="0"/>
              <a:t>To design </a:t>
            </a:r>
            <a:r>
              <a:rPr lang="en-US" dirty="0"/>
              <a:t>and conduct </a:t>
            </a:r>
            <a:r>
              <a:rPr lang="en-US" dirty="0" smtClean="0"/>
              <a:t>a project of an </a:t>
            </a:r>
            <a:r>
              <a:rPr lang="en-US" dirty="0"/>
              <a:t>osteopathic </a:t>
            </a:r>
            <a:r>
              <a:rPr lang="en-US" dirty="0" smtClean="0"/>
              <a:t>care</a:t>
            </a:r>
            <a:endParaRPr lang="en-US" dirty="0"/>
          </a:p>
          <a:p>
            <a:r>
              <a:rPr lang="en-US" dirty="0"/>
              <a:t>3. </a:t>
            </a:r>
            <a:r>
              <a:rPr lang="en-US" dirty="0" smtClean="0"/>
              <a:t>To complete </a:t>
            </a:r>
            <a:r>
              <a:rPr lang="en-US" dirty="0"/>
              <a:t>an osteopathic </a:t>
            </a:r>
            <a:r>
              <a:rPr lang="en-US" dirty="0" smtClean="0"/>
              <a:t>care</a:t>
            </a:r>
            <a:endParaRPr lang="en-US" dirty="0"/>
          </a:p>
          <a:p>
            <a:r>
              <a:rPr lang="en-US" dirty="0"/>
              <a:t>4. </a:t>
            </a:r>
            <a:r>
              <a:rPr lang="en-US" dirty="0" smtClean="0"/>
              <a:t>To lead </a:t>
            </a:r>
            <a:r>
              <a:rPr lang="en-US" dirty="0"/>
              <a:t>a </a:t>
            </a:r>
            <a:r>
              <a:rPr lang="en-US" dirty="0" smtClean="0"/>
              <a:t>therapeutic alliance </a:t>
            </a:r>
            <a:r>
              <a:rPr lang="en-US" dirty="0"/>
              <a:t>in a context of </a:t>
            </a:r>
            <a:r>
              <a:rPr lang="en-US" dirty="0" smtClean="0"/>
              <a:t>an osteopathic care</a:t>
            </a:r>
            <a:endParaRPr lang="en-US" dirty="0"/>
          </a:p>
          <a:p>
            <a:r>
              <a:rPr lang="en-US" dirty="0"/>
              <a:t>5. </a:t>
            </a:r>
            <a:r>
              <a:rPr lang="en-US" dirty="0" smtClean="0"/>
              <a:t>To analyze </a:t>
            </a:r>
            <a:r>
              <a:rPr lang="en-US" dirty="0"/>
              <a:t>and evolve </a:t>
            </a:r>
            <a:r>
              <a:rPr lang="en-US" dirty="0" smtClean="0"/>
              <a:t>the </a:t>
            </a:r>
            <a:r>
              <a:rPr lang="en-US" dirty="0"/>
              <a:t>professional </a:t>
            </a:r>
            <a:r>
              <a:rPr lang="en-US" dirty="0" smtClean="0"/>
              <a:t>practice</a:t>
            </a:r>
            <a:endParaRPr lang="en-US" dirty="0"/>
          </a:p>
          <a:p>
            <a:r>
              <a:rPr lang="en-US" dirty="0"/>
              <a:t>6. </a:t>
            </a:r>
            <a:r>
              <a:rPr lang="en-US" dirty="0" smtClean="0"/>
              <a:t>To manage and develop a professional activity</a:t>
            </a:r>
          </a:p>
        </p:txBody>
      </p:sp>
    </p:spTree>
    <p:extLst>
      <p:ext uri="{BB962C8B-B14F-4D97-AF65-F5344CB8AC3E}">
        <p14:creationId xmlns:p14="http://schemas.microsoft.com/office/powerpoint/2010/main" val="5976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5647" y="457200"/>
            <a:ext cx="7891153" cy="685800"/>
          </a:xfrm>
        </p:spPr>
        <p:txBody>
          <a:bodyPr/>
          <a:lstStyle/>
          <a:p>
            <a:r>
              <a:rPr lang="en-US" dirty="0" smtClean="0"/>
              <a:t>Areas of resources of the education curriculum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719073"/>
            <a:ext cx="8229601" cy="29291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Basic sciences</a:t>
            </a:r>
          </a:p>
          <a:p>
            <a:r>
              <a:rPr lang="en-US" dirty="0" smtClean="0"/>
              <a:t>Semiology</a:t>
            </a:r>
            <a:endParaRPr lang="en-US" dirty="0"/>
          </a:p>
          <a:p>
            <a:r>
              <a:rPr lang="en-US" dirty="0"/>
              <a:t>Human </a:t>
            </a:r>
            <a:r>
              <a:rPr lang="en-US" dirty="0" smtClean="0"/>
              <a:t>sciences</a:t>
            </a:r>
            <a:r>
              <a:rPr lang="en-US" dirty="0"/>
              <a:t>, Social </a:t>
            </a:r>
            <a:r>
              <a:rPr lang="en-US" dirty="0" smtClean="0"/>
              <a:t>sciences</a:t>
            </a:r>
            <a:r>
              <a:rPr lang="en-US" dirty="0"/>
              <a:t>, Management and Law</a:t>
            </a:r>
          </a:p>
          <a:p>
            <a:r>
              <a:rPr lang="en-US" dirty="0"/>
              <a:t>Osteopathy: foundations and models</a:t>
            </a:r>
          </a:p>
          <a:p>
            <a:r>
              <a:rPr lang="en-US" dirty="0"/>
              <a:t>Osteopathic practice</a:t>
            </a:r>
          </a:p>
          <a:p>
            <a:r>
              <a:rPr lang="en-US" dirty="0" smtClean="0"/>
              <a:t>Research methodology</a:t>
            </a:r>
            <a:endParaRPr lang="en-US" dirty="0"/>
          </a:p>
          <a:p>
            <a:r>
              <a:rPr lang="en-US" dirty="0"/>
              <a:t>Development of </a:t>
            </a:r>
            <a:r>
              <a:rPr lang="en-US" dirty="0" smtClean="0"/>
              <a:t>osteopathic skills</a:t>
            </a:r>
            <a:endParaRPr lang="en-US" dirty="0"/>
          </a:p>
          <a:p>
            <a:r>
              <a:rPr lang="en-US" dirty="0"/>
              <a:t>Clinical practice training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21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5647" y="457200"/>
            <a:ext cx="7891153" cy="685800"/>
          </a:xfrm>
        </p:spPr>
        <p:txBody>
          <a:bodyPr/>
          <a:lstStyle/>
          <a:p>
            <a:r>
              <a:rPr lang="en-US" dirty="0" smtClean="0"/>
              <a:t>Assessment of the competencies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SEPTEMBER 28–20, 2018  </a:t>
            </a:r>
            <a:r>
              <a:rPr lang="en-US" smtClean="0">
                <a:solidFill>
                  <a:schemeClr val="accent1"/>
                </a:solidFill>
              </a:rPr>
              <a:t>•</a:t>
            </a:r>
            <a:r>
              <a:rPr lang="en-US" smtClean="0"/>
              <a:t> 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719073"/>
            <a:ext cx="8229601" cy="2929128"/>
          </a:xfrm>
        </p:spPr>
        <p:txBody>
          <a:bodyPr/>
          <a:lstStyle/>
          <a:p>
            <a:r>
              <a:rPr lang="en-US" dirty="0" smtClean="0"/>
              <a:t>Formative and summative assessment</a:t>
            </a:r>
          </a:p>
          <a:p>
            <a:r>
              <a:rPr lang="en-US" dirty="0" smtClean="0"/>
              <a:t>Levels of learning</a:t>
            </a:r>
          </a:p>
          <a:p>
            <a:r>
              <a:rPr lang="en-US" dirty="0" smtClean="0"/>
              <a:t>Worked-example learning and Problem-solving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5647" y="457200"/>
            <a:ext cx="7891153" cy="685800"/>
          </a:xfrm>
        </p:spPr>
        <p:txBody>
          <a:bodyPr/>
          <a:lstStyle/>
          <a:p>
            <a:r>
              <a:rPr lang="en-US" dirty="0" smtClean="0"/>
              <a:t>Bibliographical references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SEPTEMBER 28–20, 2018  </a:t>
            </a:r>
            <a:r>
              <a:rPr lang="en-US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719073"/>
            <a:ext cx="8229601" cy="2929128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Anderson L.W., </a:t>
            </a:r>
            <a:r>
              <a:rPr lang="en-US" dirty="0" err="1"/>
              <a:t>Krathwohl</a:t>
            </a:r>
            <a:r>
              <a:rPr lang="en-US" dirty="0"/>
              <a:t> D.R. </a:t>
            </a:r>
            <a:r>
              <a:rPr lang="en-US" i="1" dirty="0"/>
              <a:t>A Taxonomy for Learning, Teaching, and Assessing: A Revision of Bloom's Taxonomy of Educational Objectives, Abridged Edition</a:t>
            </a:r>
            <a:r>
              <a:rPr lang="en-US" dirty="0"/>
              <a:t>. New York: Longman;</a:t>
            </a:r>
            <a:r>
              <a:rPr lang="en-US" b="1" dirty="0"/>
              <a:t>2001</a:t>
            </a:r>
            <a:r>
              <a:rPr lang="en-US" dirty="0"/>
              <a:t>.</a:t>
            </a:r>
            <a:endParaRPr lang="fr-FR" b="1" dirty="0"/>
          </a:p>
          <a:p>
            <a:r>
              <a:rPr lang="en-US" dirty="0"/>
              <a:t>Bennett R.E. Formative assessment: A critical review. </a:t>
            </a:r>
            <a:r>
              <a:rPr lang="en-US" i="1" dirty="0"/>
              <a:t>Assessment in Education: Principles, Policy &amp; Practice</a:t>
            </a:r>
            <a:r>
              <a:rPr lang="en-US" dirty="0"/>
              <a:t> </a:t>
            </a:r>
            <a:r>
              <a:rPr lang="en-US" b="1" dirty="0"/>
              <a:t>2011</a:t>
            </a:r>
            <a:r>
              <a:rPr lang="en-US" dirty="0"/>
              <a:t>;18(1):5-25.</a:t>
            </a:r>
            <a:endParaRPr lang="fr-FR" dirty="0"/>
          </a:p>
          <a:p>
            <a:r>
              <a:rPr lang="en-US" dirty="0"/>
              <a:t>Bloom B.S. </a:t>
            </a:r>
            <a:r>
              <a:rPr lang="en-US" i="1" dirty="0"/>
              <a:t>Taxonomy of educational objectives: The classification of educational goals. Handbook 1: Cognitive domain</a:t>
            </a:r>
            <a:r>
              <a:rPr lang="en-US" dirty="0"/>
              <a:t>. </a:t>
            </a:r>
            <a:r>
              <a:rPr lang="fr-FR" dirty="0"/>
              <a:t>New York: David McKay;</a:t>
            </a:r>
            <a:r>
              <a:rPr lang="fr-FR" b="1" dirty="0"/>
              <a:t>1956</a:t>
            </a:r>
            <a:r>
              <a:rPr lang="fr-FR" dirty="0"/>
              <a:t>.</a:t>
            </a:r>
          </a:p>
          <a:p>
            <a:r>
              <a:rPr lang="en-US" dirty="0"/>
              <a:t>Harrow A.J. </a:t>
            </a:r>
            <a:r>
              <a:rPr lang="en-US" i="1" dirty="0"/>
              <a:t>A taxonomy of the psychomotor domain: A guide for developing behavioral objectives</a:t>
            </a:r>
            <a:r>
              <a:rPr lang="en-US" dirty="0"/>
              <a:t>. New York: David McKay;</a:t>
            </a:r>
            <a:r>
              <a:rPr lang="en-US" b="1" dirty="0"/>
              <a:t>1972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 err="1"/>
              <a:t>Krathwohl</a:t>
            </a:r>
            <a:r>
              <a:rPr lang="en-US" dirty="0"/>
              <a:t> D.R., Bloom B.S., </a:t>
            </a:r>
            <a:r>
              <a:rPr lang="en-US" dirty="0" err="1"/>
              <a:t>Masia</a:t>
            </a:r>
            <a:r>
              <a:rPr lang="en-US" dirty="0"/>
              <a:t> B.B. </a:t>
            </a:r>
            <a:r>
              <a:rPr lang="en-US" i="1" dirty="0"/>
              <a:t>Taxonomy of educational objectives: The classification of educational goals. Handbook II: The affective domain</a:t>
            </a:r>
            <a:r>
              <a:rPr lang="en-US" dirty="0"/>
              <a:t>. New York: David McKay;</a:t>
            </a:r>
            <a:r>
              <a:rPr lang="en-US" b="1" dirty="0"/>
              <a:t>1964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 err="1"/>
              <a:t>Krathwohl</a:t>
            </a:r>
            <a:r>
              <a:rPr lang="en-US" dirty="0"/>
              <a:t> D.R. A Revision of Bloom’s Taxonomy, An Overview. </a:t>
            </a:r>
            <a:r>
              <a:rPr lang="fr-FR" i="1" dirty="0"/>
              <a:t>Theory </a:t>
            </a:r>
            <a:r>
              <a:rPr lang="fr-FR" i="1" dirty="0" err="1"/>
              <a:t>into</a:t>
            </a:r>
            <a:r>
              <a:rPr lang="fr-FR" i="1" dirty="0"/>
              <a:t> Practice </a:t>
            </a:r>
            <a:r>
              <a:rPr lang="fr-FR" b="1" dirty="0"/>
              <a:t>2002</a:t>
            </a:r>
            <a:r>
              <a:rPr lang="fr-FR" i="1" dirty="0"/>
              <a:t>;</a:t>
            </a:r>
            <a:r>
              <a:rPr lang="fr-FR" dirty="0"/>
              <a:t>41(4):212-8.</a:t>
            </a:r>
          </a:p>
          <a:p>
            <a:r>
              <a:rPr lang="fr-FR" dirty="0"/>
              <a:t>Ministère de la Santé. </a:t>
            </a:r>
            <a:r>
              <a:rPr lang="fr-FR" i="1" dirty="0"/>
              <a:t>Arrêté du 12 décembre 2014 relatif à la formation en ostéopathie</a:t>
            </a:r>
            <a:r>
              <a:rPr lang="fr-FR" dirty="0"/>
              <a:t>. </a:t>
            </a:r>
            <a:r>
              <a:rPr lang="en-US" dirty="0"/>
              <a:t>JORF n° 0289 du 14 </a:t>
            </a:r>
            <a:r>
              <a:rPr lang="en-US" dirty="0" err="1"/>
              <a:t>décembre</a:t>
            </a:r>
            <a:r>
              <a:rPr lang="en-US" dirty="0"/>
              <a:t> </a:t>
            </a:r>
            <a:r>
              <a:rPr lang="en-US" b="1" dirty="0"/>
              <a:t>2014</a:t>
            </a:r>
            <a:r>
              <a:rPr lang="en-US" dirty="0"/>
              <a:t>. NOR: AFSH1426478A.</a:t>
            </a:r>
            <a:endParaRPr lang="fr-FR" dirty="0"/>
          </a:p>
          <a:p>
            <a:r>
              <a:rPr lang="en-US" dirty="0"/>
              <a:t>Nicol D.J., Macfarlane-Dick D. Formative assessment and self‐regulated learning: a model and seven principles of good feedback practice. </a:t>
            </a:r>
            <a:r>
              <a:rPr lang="en-US" i="1" dirty="0"/>
              <a:t>Studies in Higher Education</a:t>
            </a:r>
            <a:r>
              <a:rPr lang="en-US" dirty="0"/>
              <a:t> </a:t>
            </a:r>
            <a:r>
              <a:rPr lang="en-US" b="1" dirty="0"/>
              <a:t>2006</a:t>
            </a:r>
            <a:r>
              <a:rPr lang="en-US" dirty="0"/>
              <a:t>;31(2):2-19.</a:t>
            </a:r>
            <a:endParaRPr lang="fr-FR" dirty="0"/>
          </a:p>
          <a:p>
            <a:r>
              <a:rPr lang="en-US" dirty="0" err="1"/>
              <a:t>Renkl</a:t>
            </a:r>
            <a:r>
              <a:rPr lang="en-US" dirty="0"/>
              <a:t> A., Atkinson R.K. Structuring the transition from example study to problem solving in cognitive skill acquisition: A cognitive load perspective</a:t>
            </a:r>
            <a:r>
              <a:rPr lang="fr-FR" b="1" dirty="0"/>
              <a:t>. </a:t>
            </a:r>
            <a:r>
              <a:rPr lang="fr-FR" b="1" i="1" dirty="0" err="1"/>
              <a:t>Edu</a:t>
            </a:r>
            <a:r>
              <a:rPr lang="fr-FR" b="1" i="1" dirty="0"/>
              <a:t> Psy</a:t>
            </a:r>
            <a:r>
              <a:rPr lang="fr-FR" b="1" dirty="0"/>
              <a:t> </a:t>
            </a:r>
            <a:r>
              <a:rPr lang="en-US" b="1" dirty="0"/>
              <a:t>2003</a:t>
            </a:r>
            <a:r>
              <a:rPr lang="en-US" dirty="0"/>
              <a:t>;38(1):15-22.</a:t>
            </a:r>
            <a:endParaRPr lang="fr-FR" b="1" dirty="0"/>
          </a:p>
          <a:p>
            <a:r>
              <a:rPr lang="en-US" dirty="0" err="1"/>
              <a:t>Steedle</a:t>
            </a:r>
            <a:r>
              <a:rPr lang="en-US" dirty="0"/>
              <a:t> J.T., </a:t>
            </a:r>
            <a:r>
              <a:rPr lang="en-US" dirty="0" err="1"/>
              <a:t>Shavelson</a:t>
            </a:r>
            <a:r>
              <a:rPr lang="en-US" dirty="0"/>
              <a:t> R.J. Supporting valid interpretations of learning progression level diagnoses. </a:t>
            </a:r>
            <a:r>
              <a:rPr lang="en-US" i="1" dirty="0"/>
              <a:t>J Res </a:t>
            </a:r>
            <a:r>
              <a:rPr lang="en-US" i="1" dirty="0" err="1"/>
              <a:t>Sci</a:t>
            </a:r>
            <a:r>
              <a:rPr lang="en-US" i="1" dirty="0"/>
              <a:t> Teach</a:t>
            </a:r>
            <a:r>
              <a:rPr lang="en-US" dirty="0"/>
              <a:t> </a:t>
            </a:r>
            <a:r>
              <a:rPr lang="en-US" b="1" dirty="0"/>
              <a:t>2009</a:t>
            </a:r>
            <a:r>
              <a:rPr lang="en-US" dirty="0"/>
              <a:t>;46:699-715.</a:t>
            </a:r>
            <a:endParaRPr lang="fr-FR" dirty="0"/>
          </a:p>
          <a:p>
            <a:r>
              <a:rPr lang="fr-FR" dirty="0"/>
              <a:t>Tardif J. </a:t>
            </a:r>
            <a:r>
              <a:rPr lang="fr-FR" i="1" dirty="0"/>
              <a:t>Devenir ostéopathe – Agir avec compétence</a:t>
            </a:r>
            <a:r>
              <a:rPr lang="fr-FR" dirty="0"/>
              <a:t>. Syndicat National de l’Enseignement Supérieur en Ostéopathie. Saint-Etienne: SNESO Editions;</a:t>
            </a:r>
            <a:r>
              <a:rPr lang="fr-FR" b="1" dirty="0"/>
              <a:t>2012</a:t>
            </a:r>
            <a:r>
              <a:rPr lang="fr-F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8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00066"/>
      </a:dk2>
      <a:lt2>
        <a:srgbClr val="E6E6E6"/>
      </a:lt2>
      <a:accent1>
        <a:srgbClr val="22A49C"/>
      </a:accent1>
      <a:accent2>
        <a:srgbClr val="14329C"/>
      </a:accent2>
      <a:accent3>
        <a:srgbClr val="FAEAD6"/>
      </a:accent3>
      <a:accent4>
        <a:srgbClr val="2D72F3"/>
      </a:accent4>
      <a:accent5>
        <a:srgbClr val="F05E10"/>
      </a:accent5>
      <a:accent6>
        <a:srgbClr val="FFAA00"/>
      </a:accent6>
      <a:hlink>
        <a:srgbClr val="11C7EB"/>
      </a:hlink>
      <a:folHlink>
        <a:srgbClr val="E9A95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</TotalTime>
  <Words>540</Words>
  <Application>Microsoft Office PowerPoint</Application>
  <PresentationFormat>On-screen Show (16:9)</PresentationFormat>
  <Paragraphs>57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Emirates  Osteopathic Conference</vt:lpstr>
      <vt:lpstr>Competency-Based Learning</vt:lpstr>
      <vt:lpstr>Competency-Based Learning</vt:lpstr>
      <vt:lpstr>Dr Yannick HUARD D.O. PhD</vt:lpstr>
      <vt:lpstr>What’s a competency?</vt:lpstr>
      <vt:lpstr>Six competencies constitutive of the profession</vt:lpstr>
      <vt:lpstr>Areas of resources of the education curriculum</vt:lpstr>
      <vt:lpstr>Assessment of the competencies</vt:lpstr>
      <vt:lpstr>Bibliographical 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Passero</dc:creator>
  <cp:lastModifiedBy>Byerwalter, Amy F.</cp:lastModifiedBy>
  <cp:revision>74</cp:revision>
  <dcterms:created xsi:type="dcterms:W3CDTF">2018-05-23T06:41:12Z</dcterms:created>
  <dcterms:modified xsi:type="dcterms:W3CDTF">2018-07-18T15:11:44Z</dcterms:modified>
</cp:coreProperties>
</file>