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</p:sldMasterIdLst>
  <p:notesMasterIdLst>
    <p:notesMasterId r:id="rId14"/>
  </p:notesMasterIdLst>
  <p:handoutMasterIdLst>
    <p:handoutMasterId r:id="rId15"/>
  </p:handoutMasterIdLst>
  <p:sldIdLst>
    <p:sldId id="262" r:id="rId2"/>
    <p:sldId id="267" r:id="rId3"/>
    <p:sldId id="268" r:id="rId4"/>
    <p:sldId id="263" r:id="rId5"/>
    <p:sldId id="265" r:id="rId6"/>
    <p:sldId id="270" r:id="rId7"/>
    <p:sldId id="272" r:id="rId8"/>
    <p:sldId id="276" r:id="rId9"/>
    <p:sldId id="277" r:id="rId10"/>
    <p:sldId id="273" r:id="rId11"/>
    <p:sldId id="274" r:id="rId12"/>
    <p:sldId id="275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196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24873-E536-9747-98BF-0ACDF3011A85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C5863-481D-4543-8F0D-9DA6E4DD7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9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2CA08-5B20-184B-A652-EE4292512748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47B7D-E5F7-294C-A785-7B913D024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868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22406" t="18049" r="2906" b="189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6610350" y="2622551"/>
            <a:ext cx="2533650" cy="2520951"/>
            <a:chOff x="6610350" y="2622551"/>
            <a:chExt cx="2533650" cy="2520951"/>
          </a:xfrm>
        </p:grpSpPr>
        <p:pic>
          <p:nvPicPr>
            <p:cNvPr id="5" name="Picture 4" descr="White-Corner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2956891"/>
              <a:ext cx="2514600" cy="21866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4"/>
            <a:srcRect r="71893" b="51284"/>
            <a:stretch/>
          </p:blipFill>
          <p:spPr>
            <a:xfrm>
              <a:off x="6610350" y="2950542"/>
              <a:ext cx="2533650" cy="21929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5"/>
            <a:srcRect r="71240" b="46881"/>
            <a:stretch/>
          </p:blipFill>
          <p:spPr>
            <a:xfrm>
              <a:off x="6654800" y="2847657"/>
              <a:ext cx="2489200" cy="22958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6"/>
            <a:srcRect r="74028" b="44792"/>
            <a:stretch/>
          </p:blipFill>
          <p:spPr>
            <a:xfrm>
              <a:off x="6769100" y="2622551"/>
              <a:ext cx="2374900" cy="252095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4466" y="457164"/>
            <a:ext cx="6392333" cy="1066800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94466" y="1689064"/>
            <a:ext cx="6392334" cy="685800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1800" cap="all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94466" y="4190700"/>
            <a:ext cx="4430184" cy="390444"/>
          </a:xfrm>
        </p:spPr>
        <p:txBody>
          <a:bodyPr/>
          <a:lstStyle>
            <a:lvl1pPr>
              <a:lnSpc>
                <a:spcPts val="2200"/>
              </a:lnSpc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September 28–29, 2018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036125" y="3799864"/>
            <a:ext cx="1714175" cy="1027538"/>
            <a:chOff x="7036125" y="3799864"/>
            <a:chExt cx="1714175" cy="102753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125" y="4602979"/>
              <a:ext cx="768025" cy="224423"/>
            </a:xfrm>
            <a:prstGeom prst="rect">
              <a:avLst/>
            </a:prstGeom>
          </p:spPr>
        </p:pic>
        <p:pic>
          <p:nvPicPr>
            <p:cNvPr id="9" name="Picture 8" descr="OIA-logo-orange-gray-VECTOR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009" y="4474364"/>
              <a:ext cx="575291" cy="329415"/>
            </a:xfrm>
            <a:prstGeom prst="rect">
              <a:avLst/>
            </a:prstGeom>
          </p:spPr>
        </p:pic>
        <p:pic>
          <p:nvPicPr>
            <p:cNvPr id="10" name="Picture 9" descr="EOS.png"/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" r="6101"/>
            <a:stretch/>
          </p:blipFill>
          <p:spPr>
            <a:xfrm>
              <a:off x="7892791" y="3799864"/>
              <a:ext cx="616203" cy="757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88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8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4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4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55600" y="1187450"/>
            <a:ext cx="8792633" cy="395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uilding-corn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0" y="2963241"/>
            <a:ext cx="2514600" cy="2186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834" y="1464737"/>
            <a:ext cx="6392333" cy="1066800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5833" y="2696637"/>
            <a:ext cx="6392334" cy="685800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18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375833" y="2591649"/>
            <a:ext cx="7772400" cy="45719"/>
          </a:xfrm>
          <a:prstGeom prst="rect">
            <a:avLst/>
          </a:prstGeom>
          <a:gradFill>
            <a:gsLst>
              <a:gs pos="20000">
                <a:schemeClr val="accent5"/>
              </a:gs>
              <a:gs pos="90000">
                <a:schemeClr val="tx2"/>
              </a:gs>
              <a:gs pos="50000">
                <a:schemeClr val="accent6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/>
          <a:srcRect r="71893" b="51284"/>
          <a:stretch/>
        </p:blipFill>
        <p:spPr>
          <a:xfrm>
            <a:off x="6616700" y="2956892"/>
            <a:ext cx="2533650" cy="21929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r="71240" b="46881"/>
          <a:stretch/>
        </p:blipFill>
        <p:spPr>
          <a:xfrm>
            <a:off x="6661150" y="2854007"/>
            <a:ext cx="2489200" cy="22958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r="74028" b="44792"/>
          <a:stretch/>
        </p:blipFill>
        <p:spPr>
          <a:xfrm>
            <a:off x="6775450" y="2628901"/>
            <a:ext cx="2374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8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55600" y="1187450"/>
            <a:ext cx="8792633" cy="395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834" y="1464737"/>
            <a:ext cx="6392333" cy="1066800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5833" y="2696637"/>
            <a:ext cx="6392334" cy="685800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18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375833" y="2591649"/>
            <a:ext cx="7772400" cy="45719"/>
          </a:xfrm>
          <a:prstGeom prst="rect">
            <a:avLst/>
          </a:prstGeom>
          <a:gradFill>
            <a:gsLst>
              <a:gs pos="20000">
                <a:schemeClr val="accent5"/>
              </a:gs>
              <a:gs pos="90000">
                <a:schemeClr val="tx2"/>
              </a:gs>
              <a:gs pos="50000">
                <a:schemeClr val="accent6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6616700" y="2628901"/>
            <a:ext cx="2533650" cy="2520951"/>
            <a:chOff x="6616700" y="2628901"/>
            <a:chExt cx="2533650" cy="2520951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/>
            <a:srcRect r="71893" b="51284"/>
            <a:stretch/>
          </p:blipFill>
          <p:spPr>
            <a:xfrm>
              <a:off x="6616700" y="2956892"/>
              <a:ext cx="2533650" cy="21929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3"/>
            <a:srcRect r="71240" b="46881"/>
            <a:stretch/>
          </p:blipFill>
          <p:spPr>
            <a:xfrm>
              <a:off x="6661150" y="2854007"/>
              <a:ext cx="2489200" cy="22958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4"/>
            <a:srcRect r="74028" b="44792"/>
            <a:stretch/>
          </p:blipFill>
          <p:spPr>
            <a:xfrm>
              <a:off x="6775450" y="2628901"/>
              <a:ext cx="2374900" cy="2520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01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072"/>
            <a:ext cx="8229600" cy="28620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/>
            </a:lvl1pPr>
          </a:lstStyle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1"/>
            <a:ext cx="4038600" cy="29291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3"/>
            <a:ext cx="4038600" cy="29291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1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57198" y="457200"/>
            <a:ext cx="4038601" cy="4191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457200"/>
            <a:ext cx="4038600" cy="6858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3"/>
            <a:ext cx="4038600" cy="29291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4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00"/>
            <a:ext cx="4040188" cy="479822"/>
          </a:xfrm>
        </p:spPr>
        <p:txBody>
          <a:bodyPr anchor="b">
            <a:normAutofit/>
          </a:bodyPr>
          <a:lstStyle>
            <a:lvl1pPr marL="0" indent="0">
              <a:lnSpc>
                <a:spcPts val="2000"/>
              </a:lnSpc>
              <a:buNone/>
              <a:defRPr sz="2000" b="0">
                <a:solidFill>
                  <a:srgbClr val="22A49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47900"/>
            <a:ext cx="4038600" cy="23241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0850"/>
            <a:ext cx="4041775" cy="479822"/>
          </a:xfrm>
        </p:spPr>
        <p:txBody>
          <a:bodyPr anchor="b">
            <a:normAutofit/>
          </a:bodyPr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254250"/>
            <a:ext cx="4038600" cy="23177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4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ge-numbe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4" y="4584700"/>
            <a:ext cx="494505" cy="5651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9072"/>
            <a:ext cx="8229600" cy="29718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4838700"/>
            <a:ext cx="6951134" cy="20240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2244" y="4838700"/>
            <a:ext cx="593806" cy="20240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D0A85E2F-06A6-F940-9663-D5081581B7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57199" y="1371600"/>
            <a:ext cx="8686801" cy="45719"/>
          </a:xfrm>
          <a:prstGeom prst="rect">
            <a:avLst/>
          </a:prstGeom>
          <a:gradFill>
            <a:gsLst>
              <a:gs pos="20000">
                <a:schemeClr val="accent6"/>
              </a:gs>
              <a:gs pos="90000">
                <a:schemeClr val="tx2"/>
              </a:gs>
              <a:gs pos="50000">
                <a:schemeClr val="accent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4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74" r:id="rId2"/>
    <p:sldLayoutId id="2147483875" r:id="rId3"/>
    <p:sldLayoutId id="2147483863" r:id="rId4"/>
    <p:sldLayoutId id="2147483865" r:id="rId5"/>
    <p:sldLayoutId id="2147483872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hdr="0"/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4572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84150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6213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82563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41375" indent="-123825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ialliance.org/wp-content/uploads/2013/07/oia-status-report-history-context-of-osteopathic-profession.pdf" TargetMode="External"/><Relationship Id="rId2" Type="http://schemas.openxmlformats.org/officeDocument/2006/relationships/hyperlink" Target="https://oialliance.org/wp-content/uploads/2014/01/OIA-Stage-2-Report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oialliance.org/wp-content/uploads/2014/01/OIA-Stage-2-Summary.pd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Emirates </a:t>
            </a:r>
            <a:br>
              <a:rPr lang="en-US" dirty="0" smtClean="0"/>
            </a:br>
            <a:r>
              <a:rPr lang="en-US" dirty="0" smtClean="0"/>
              <a:t>Osteopathic Conference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28–29, 2018</a:t>
            </a:r>
          </a:p>
          <a:p>
            <a:r>
              <a:rPr lang="en-US" dirty="0"/>
              <a:t>Dubai, United Arab Emirates</a:t>
            </a:r>
          </a:p>
        </p:txBody>
      </p:sp>
    </p:spTree>
    <p:extLst>
      <p:ext uri="{BB962C8B-B14F-4D97-AF65-F5344CB8AC3E}">
        <p14:creationId xmlns:p14="http://schemas.microsoft.com/office/powerpoint/2010/main" val="41069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Glossary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Addressing osteopathic-specific terms only</a:t>
            </a:r>
          </a:p>
          <a:p>
            <a:r>
              <a:rPr lang="en-US" dirty="0" smtClean="0"/>
              <a:t>Doesn’t include terms shared with allopathic medicine or other health professions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OIA Global Reports</a:t>
            </a:r>
          </a:p>
          <a:p>
            <a:pPr lvl="1"/>
            <a:r>
              <a:rPr lang="en-US" dirty="0">
                <a:hlinkClick r:id="rId2"/>
              </a:rPr>
              <a:t>Osteopathy and Osteopathic Medicine: A Global View of Practice, Patients, Education and the Contribution to Healthcare </a:t>
            </a:r>
            <a:r>
              <a:rPr lang="en-US" dirty="0" smtClean="0">
                <a:hlinkClick r:id="rId2"/>
              </a:rPr>
              <a:t>Delivery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History and Current Context of the Osteopathic </a:t>
            </a:r>
            <a:r>
              <a:rPr lang="en-US" dirty="0" smtClean="0">
                <a:hlinkClick r:id="rId3"/>
              </a:rPr>
              <a:t>Profession</a:t>
            </a:r>
            <a:endParaRPr lang="en-US" dirty="0" smtClean="0"/>
          </a:p>
          <a:p>
            <a:pPr lvl="1"/>
            <a:r>
              <a:rPr lang="en-US" dirty="0">
                <a:hlinkClick r:id="rId4"/>
              </a:rPr>
              <a:t>Osteopathy and Osteopathic Medicine Summary Flier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8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and Answer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WHO’s</a:t>
            </a:r>
            <a:r>
              <a:rPr lang="en-US" dirty="0" smtClean="0"/>
              <a:t> Next!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Moving forward with who collaborative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Bill Burke and Charles Hunt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Chair and immediate Past Chair, OIA Board of directors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40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By the end of the presentation, the participant will: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Understand the history of the relationship between the OIA and WHO leading to the status of being in “official relations”</a:t>
            </a:r>
          </a:p>
          <a:p>
            <a:r>
              <a:rPr lang="en-US" dirty="0" smtClean="0"/>
              <a:t>Understand the three-project plan moving forward with WHO</a:t>
            </a:r>
          </a:p>
          <a:p>
            <a:r>
              <a:rPr lang="en-US" dirty="0" smtClean="0"/>
              <a:t>Be able to find ways for OIA member </a:t>
            </a:r>
            <a:r>
              <a:rPr lang="en-US" dirty="0" err="1" smtClean="0"/>
              <a:t>organisations</a:t>
            </a:r>
            <a:r>
              <a:rPr lang="en-US" dirty="0" smtClean="0"/>
              <a:t> to assist in the completion of the WHO projects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OIA and WHO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Background and History</a:t>
            </a:r>
          </a:p>
          <a:p>
            <a:endParaRPr lang="en-US" dirty="0" smtClean="0"/>
          </a:p>
          <a:p>
            <a:r>
              <a:rPr lang="en-US" dirty="0" smtClean="0"/>
              <a:t>Three-project Plan</a:t>
            </a:r>
          </a:p>
          <a:p>
            <a:pPr lvl="1"/>
            <a:r>
              <a:rPr lang="en-US" dirty="0" smtClean="0"/>
              <a:t>Benchmarks in Practice	</a:t>
            </a:r>
          </a:p>
          <a:p>
            <a:pPr lvl="1"/>
            <a:r>
              <a:rPr lang="en-US" dirty="0" smtClean="0"/>
              <a:t>Update on the Global Profession</a:t>
            </a:r>
          </a:p>
          <a:p>
            <a:pPr lvl="1"/>
            <a:r>
              <a:rPr lang="en-US" dirty="0" smtClean="0"/>
              <a:t>Glossary</a:t>
            </a:r>
          </a:p>
          <a:p>
            <a:pPr lvl="0">
              <a:buClr>
                <a:srgbClr val="22A49C"/>
              </a:buClr>
            </a:pPr>
            <a:endParaRPr lang="en-US" dirty="0" smtClean="0">
              <a:solidFill>
                <a:prstClr val="black"/>
              </a:solidFill>
            </a:endParaRPr>
          </a:p>
          <a:p>
            <a:pPr lvl="0">
              <a:buClr>
                <a:srgbClr val="22A49C"/>
              </a:buClr>
            </a:pPr>
            <a:r>
              <a:rPr lang="en-US" dirty="0" smtClean="0">
                <a:solidFill>
                  <a:prstClr val="black"/>
                </a:solidFill>
              </a:rPr>
              <a:t>Time Frame</a:t>
            </a:r>
            <a:endParaRPr lang="en-US" dirty="0">
              <a:solidFill>
                <a:prstClr val="black"/>
              </a:solidFill>
            </a:endParaRPr>
          </a:p>
          <a:p>
            <a:pPr marL="174625" lvl="1" indent="0">
              <a:buNone/>
            </a:pP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21" b="521"/>
          <a:stretch>
            <a:fillRect/>
          </a:stretch>
        </p:blipFill>
        <p:spPr>
          <a:xfrm>
            <a:off x="284921" y="457200"/>
            <a:ext cx="1822175" cy="189093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8" y="3242406"/>
            <a:ext cx="1160780" cy="65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88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Benchmarks in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Signed agreement setting parameters</a:t>
            </a:r>
          </a:p>
          <a:p>
            <a:r>
              <a:rPr lang="en-US" dirty="0" smtClean="0"/>
              <a:t>Identify project lead – contracted by WHO</a:t>
            </a:r>
          </a:p>
          <a:p>
            <a:pPr lvl="1"/>
            <a:r>
              <a:rPr lang="en-US" dirty="0" smtClean="0"/>
              <a:t>Draft </a:t>
            </a:r>
            <a:r>
              <a:rPr lang="en-US" dirty="0" smtClean="0"/>
              <a:t>working document</a:t>
            </a:r>
          </a:p>
          <a:p>
            <a:pPr lvl="1"/>
            <a:r>
              <a:rPr lang="en-US" dirty="0"/>
              <a:t>Emphasizing two streams</a:t>
            </a:r>
          </a:p>
          <a:p>
            <a:r>
              <a:rPr lang="en-US" dirty="0" smtClean="0"/>
              <a:t>Working group </a:t>
            </a:r>
            <a:r>
              <a:rPr lang="en-US" dirty="0" smtClean="0"/>
              <a:t>meeting</a:t>
            </a:r>
          </a:p>
          <a:p>
            <a:pPr lvl="1"/>
            <a:r>
              <a:rPr lang="en-US" dirty="0" smtClean="0"/>
              <a:t>Assist in identifying members</a:t>
            </a:r>
            <a:endParaRPr lang="en-US" dirty="0" smtClean="0"/>
          </a:p>
          <a:p>
            <a:r>
              <a:rPr lang="en-US" dirty="0" smtClean="0"/>
              <a:t>Finalize document</a:t>
            </a:r>
          </a:p>
          <a:p>
            <a:r>
              <a:rPr lang="en-US" dirty="0" smtClean="0"/>
              <a:t>Budgetary implications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4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 on the Global Profession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Provided to the WHO in August for inclusion in their 2014-2023 strategy progress </a:t>
            </a:r>
            <a:r>
              <a:rPr lang="en-US" dirty="0" smtClean="0"/>
              <a:t>report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Seven </a:t>
            </a:r>
            <a:r>
              <a:rPr lang="en-US" dirty="0" smtClean="0"/>
              <a:t>Key Performance </a:t>
            </a:r>
            <a:r>
              <a:rPr lang="en-US" dirty="0" smtClean="0"/>
              <a:t>Indicators</a:t>
            </a:r>
          </a:p>
          <a:p>
            <a:pPr lvl="1"/>
            <a:endParaRPr lang="en-US" dirty="0" smtClean="0"/>
          </a:p>
          <a:p>
            <a:pPr marL="174625" lvl="1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 on the Global Profession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Key Performance Indicators - Number </a:t>
            </a:r>
            <a:r>
              <a:rPr lang="en-US" dirty="0"/>
              <a:t>of Member States </a:t>
            </a:r>
            <a:r>
              <a:rPr lang="en-US" dirty="0" smtClean="0"/>
              <a:t>reporting: </a:t>
            </a:r>
          </a:p>
          <a:p>
            <a:pPr lvl="1"/>
            <a:r>
              <a:rPr lang="en-US" dirty="0" smtClean="0"/>
              <a:t>a national/provincial/state </a:t>
            </a:r>
            <a:r>
              <a:rPr lang="en-US" dirty="0" err="1" smtClean="0"/>
              <a:t>T&amp;CM</a:t>
            </a:r>
            <a:r>
              <a:rPr lang="en-US" dirty="0" smtClean="0"/>
              <a:t> policy</a:t>
            </a:r>
          </a:p>
          <a:p>
            <a:pPr lvl="1"/>
            <a:r>
              <a:rPr lang="en-US" dirty="0" smtClean="0"/>
              <a:t>increased governmental/public research </a:t>
            </a:r>
            <a:r>
              <a:rPr lang="en-US" dirty="0"/>
              <a:t>funding for </a:t>
            </a:r>
            <a:r>
              <a:rPr lang="en-US" dirty="0" err="1" smtClean="0"/>
              <a:t>T&amp;CM</a:t>
            </a:r>
            <a:endParaRPr lang="en-US" dirty="0" smtClean="0"/>
          </a:p>
          <a:p>
            <a:pPr lvl="1"/>
            <a:r>
              <a:rPr lang="en-US" dirty="0" smtClean="0"/>
              <a:t>national regulation </a:t>
            </a:r>
            <a:r>
              <a:rPr lang="en-US" dirty="0"/>
              <a:t>for </a:t>
            </a:r>
            <a:r>
              <a:rPr lang="en-US" dirty="0" err="1" smtClean="0"/>
              <a:t>T&amp;CM</a:t>
            </a:r>
            <a:r>
              <a:rPr lang="en-US" dirty="0" smtClean="0"/>
              <a:t> products</a:t>
            </a:r>
          </a:p>
          <a:p>
            <a:pPr lvl="1"/>
            <a:r>
              <a:rPr lang="en-US" dirty="0" smtClean="0"/>
              <a:t>national/provincial/state regulation for </a:t>
            </a:r>
            <a:r>
              <a:rPr lang="en-US" dirty="0" err="1"/>
              <a:t>T&amp;CM</a:t>
            </a:r>
            <a:r>
              <a:rPr lang="en-US" dirty="0"/>
              <a:t> </a:t>
            </a:r>
            <a:r>
              <a:rPr lang="en-US" dirty="0" smtClean="0"/>
              <a:t>practice</a:t>
            </a:r>
          </a:p>
          <a:p>
            <a:pPr lvl="1"/>
            <a:r>
              <a:rPr lang="en-US" dirty="0" smtClean="0"/>
              <a:t>national/provincial/state regulation/registration </a:t>
            </a:r>
            <a:r>
              <a:rPr lang="en-US" dirty="0"/>
              <a:t>for </a:t>
            </a:r>
            <a:r>
              <a:rPr lang="en-US" dirty="0" err="1" smtClean="0"/>
              <a:t>T&amp;CM</a:t>
            </a:r>
            <a:r>
              <a:rPr lang="en-US" dirty="0" smtClean="0"/>
              <a:t> practitioners</a:t>
            </a:r>
          </a:p>
          <a:p>
            <a:pPr lvl="1"/>
            <a:r>
              <a:rPr lang="en-US" dirty="0"/>
              <a:t>national </a:t>
            </a:r>
            <a:r>
              <a:rPr lang="en-US" dirty="0" smtClean="0"/>
              <a:t>plan/</a:t>
            </a:r>
            <a:r>
              <a:rPr lang="en-US" dirty="0" err="1" smtClean="0"/>
              <a:t>programme</a:t>
            </a:r>
            <a:r>
              <a:rPr lang="en-US" dirty="0" smtClean="0"/>
              <a:t>/approaches for integrating </a:t>
            </a:r>
            <a:r>
              <a:rPr lang="en-US" dirty="0" err="1"/>
              <a:t>T&amp;CM</a:t>
            </a:r>
            <a:r>
              <a:rPr lang="en-US" dirty="0"/>
              <a:t> </a:t>
            </a:r>
            <a:r>
              <a:rPr lang="en-US" dirty="0" smtClean="0"/>
              <a:t>service into </a:t>
            </a:r>
            <a:r>
              <a:rPr lang="en-US" dirty="0"/>
              <a:t>the national </a:t>
            </a:r>
            <a:r>
              <a:rPr lang="en-US" dirty="0" smtClean="0"/>
              <a:t>health service delivery</a:t>
            </a:r>
          </a:p>
          <a:p>
            <a:pPr lvl="1"/>
            <a:r>
              <a:rPr lang="en-US" dirty="0" smtClean="0"/>
              <a:t>consumer education project/</a:t>
            </a:r>
            <a:r>
              <a:rPr lang="en-US" dirty="0" err="1" smtClean="0"/>
              <a:t>programme</a:t>
            </a:r>
            <a:r>
              <a:rPr lang="en-US" dirty="0" smtClean="0"/>
              <a:t> </a:t>
            </a:r>
            <a:r>
              <a:rPr lang="en-US" dirty="0"/>
              <a:t>for </a:t>
            </a:r>
            <a:r>
              <a:rPr lang="en-US" dirty="0" smtClean="0"/>
              <a:t>self-health care </a:t>
            </a:r>
            <a:r>
              <a:rPr lang="en-US" dirty="0"/>
              <a:t>using </a:t>
            </a:r>
            <a:r>
              <a:rPr lang="en-US" dirty="0" err="1"/>
              <a:t>T&amp;CM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 on the Global Profession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Developing the Global Survey in line with WHO requirements</a:t>
            </a:r>
          </a:p>
          <a:p>
            <a:pPr lvl="1"/>
            <a:r>
              <a:rPr lang="en-US" dirty="0" smtClean="0"/>
              <a:t>Practitioners, students</a:t>
            </a:r>
          </a:p>
          <a:p>
            <a:pPr lvl="1"/>
            <a:r>
              <a:rPr lang="en-US" dirty="0" smtClean="0"/>
              <a:t>Impact on patient care</a:t>
            </a:r>
          </a:p>
          <a:p>
            <a:pPr lvl="1"/>
            <a:r>
              <a:rPr lang="en-US" dirty="0" smtClean="0"/>
              <a:t>January 2019</a:t>
            </a:r>
            <a:endParaRPr lang="en-US" dirty="0" smtClean="0"/>
          </a:p>
          <a:p>
            <a:pPr marL="174625" lvl="1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000066"/>
      </a:dk2>
      <a:lt2>
        <a:srgbClr val="E6E6E6"/>
      </a:lt2>
      <a:accent1>
        <a:srgbClr val="22A49C"/>
      </a:accent1>
      <a:accent2>
        <a:srgbClr val="14329C"/>
      </a:accent2>
      <a:accent3>
        <a:srgbClr val="FAEAD6"/>
      </a:accent3>
      <a:accent4>
        <a:srgbClr val="2D72F3"/>
      </a:accent4>
      <a:accent5>
        <a:srgbClr val="F05E10"/>
      </a:accent5>
      <a:accent6>
        <a:srgbClr val="FFAA00"/>
      </a:accent6>
      <a:hlink>
        <a:srgbClr val="11C7EB"/>
      </a:hlink>
      <a:folHlink>
        <a:srgbClr val="E9A95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</TotalTime>
  <Words>398</Words>
  <Application>Microsoft Office PowerPoint</Application>
  <PresentationFormat>On-screen Show (16:9)</PresentationFormat>
  <Paragraphs>76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Emirates  Osteopathic Conference</vt:lpstr>
      <vt:lpstr>WHO’s Next!</vt:lpstr>
      <vt:lpstr>Bill Burke and Charles Hunt </vt:lpstr>
      <vt:lpstr>Objectives</vt:lpstr>
      <vt:lpstr>OIA and WHO</vt:lpstr>
      <vt:lpstr>Benchmarks in Practice</vt:lpstr>
      <vt:lpstr>Update on the Global Profession</vt:lpstr>
      <vt:lpstr>Update on the Global Profession</vt:lpstr>
      <vt:lpstr>Update on the Global Profession</vt:lpstr>
      <vt:lpstr>Glossary</vt:lpstr>
      <vt:lpstr>References</vt:lpstr>
      <vt:lpstr>Question and Answer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Passero</dc:creator>
  <cp:lastModifiedBy>Burke, William</cp:lastModifiedBy>
  <cp:revision>111</cp:revision>
  <dcterms:created xsi:type="dcterms:W3CDTF">2018-05-23T06:41:12Z</dcterms:created>
  <dcterms:modified xsi:type="dcterms:W3CDTF">2018-09-27T07:43:29Z</dcterms:modified>
</cp:coreProperties>
</file>