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tif" ContentType="image/tif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61" r:id="rId1"/>
  </p:sldMasterIdLst>
  <p:notesMasterIdLst>
    <p:notesMasterId r:id="rId14"/>
  </p:notesMasterIdLst>
  <p:handoutMasterIdLst>
    <p:handoutMasterId r:id="rId15"/>
  </p:handoutMasterIdLst>
  <p:sldIdLst>
    <p:sldId id="262" r:id="rId2"/>
    <p:sldId id="267" r:id="rId3"/>
    <p:sldId id="268" r:id="rId4"/>
    <p:sldId id="263" r:id="rId5"/>
    <p:sldId id="265" r:id="rId6"/>
    <p:sldId id="276" r:id="rId7"/>
    <p:sldId id="278" r:id="rId8"/>
    <p:sldId id="271" r:id="rId9"/>
    <p:sldId id="257" r:id="rId10"/>
    <p:sldId id="259" r:id="rId11"/>
    <p:sldId id="270" r:id="rId12"/>
    <p:sldId id="272" r:id="rId13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73"/>
  </p:normalViewPr>
  <p:slideViewPr>
    <p:cSldViewPr snapToGrid="0" snapToObjects="1">
      <p:cViewPr varScale="1">
        <p:scale>
          <a:sx n="143" d="100"/>
          <a:sy n="143" d="100"/>
        </p:scale>
        <p:origin x="760" y="19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A24873-E536-9747-98BF-0ACDF3011A85}" type="datetimeFigureOut">
              <a:rPr lang="en-US" smtClean="0"/>
              <a:t>9/16/18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6C5863-481D-4543-8F0D-9DA6E4DD7B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59561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42CA08-5B20-184B-A652-EE4292512748}" type="datetimeFigureOut">
              <a:rPr lang="en-US" smtClean="0"/>
              <a:t>9/16/18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447B7D-E5F7-294C-A785-7B913D024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68688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EFO (</a:t>
            </a:r>
            <a:r>
              <a:rPr lang="sv-SE" dirty="0" err="1"/>
              <a:t>European</a:t>
            </a:r>
            <a:r>
              <a:rPr lang="sv-SE" dirty="0"/>
              <a:t> Federation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Osteopaths</a:t>
            </a:r>
            <a:r>
              <a:rPr lang="sv-SE" dirty="0"/>
              <a:t>) and FORE (Forum for </a:t>
            </a:r>
            <a:r>
              <a:rPr lang="sv-SE" dirty="0" err="1"/>
              <a:t>Osteopathic</a:t>
            </a:r>
            <a:r>
              <a:rPr lang="sv-SE" dirty="0"/>
              <a:t> </a:t>
            </a:r>
            <a:r>
              <a:rPr lang="sv-SE" dirty="0" err="1"/>
              <a:t>Regulation</a:t>
            </a:r>
            <a:r>
              <a:rPr lang="sv-SE" dirty="0"/>
              <a:t>) </a:t>
            </a:r>
            <a:r>
              <a:rPr lang="sv-SE" dirty="0" err="1"/>
              <a:t>sucessfully</a:t>
            </a:r>
            <a:r>
              <a:rPr lang="sv-SE" dirty="0"/>
              <a:t> </a:t>
            </a:r>
            <a:r>
              <a:rPr lang="sv-SE" dirty="0" err="1"/>
              <a:t>completed</a:t>
            </a:r>
            <a:r>
              <a:rPr lang="sv-SE" dirty="0"/>
              <a:t> the </a:t>
            </a:r>
            <a:r>
              <a:rPr lang="sv-SE" dirty="0" err="1"/>
              <a:t>merger</a:t>
            </a:r>
            <a:r>
              <a:rPr lang="sv-SE" dirty="0"/>
              <a:t> and </a:t>
            </a:r>
            <a:r>
              <a:rPr lang="sv-SE" dirty="0" err="1"/>
              <a:t>become</a:t>
            </a:r>
            <a:r>
              <a:rPr lang="sv-SE" dirty="0"/>
              <a:t> </a:t>
            </a:r>
            <a:r>
              <a:rPr lang="sv-SE" dirty="0" err="1"/>
              <a:t>one</a:t>
            </a:r>
            <a:r>
              <a:rPr lang="sv-SE" dirty="0"/>
              <a:t> </a:t>
            </a:r>
            <a:r>
              <a:rPr lang="sv-SE" dirty="0" err="1"/>
              <a:t>united</a:t>
            </a:r>
            <a:r>
              <a:rPr lang="sv-SE" dirty="0"/>
              <a:t> </a:t>
            </a:r>
            <a:r>
              <a:rPr lang="sv-SE" dirty="0" err="1"/>
              <a:t>European</a:t>
            </a:r>
            <a:r>
              <a:rPr lang="sv-SE" dirty="0"/>
              <a:t> </a:t>
            </a:r>
            <a:r>
              <a:rPr lang="sv-SE" dirty="0" err="1"/>
              <a:t>Organization</a:t>
            </a:r>
            <a:endParaRPr lang="sv-SE" dirty="0"/>
          </a:p>
          <a:p>
            <a:r>
              <a:rPr lang="sv-SE" dirty="0"/>
              <a:t>In </a:t>
            </a:r>
            <a:r>
              <a:rPr lang="sv-SE" dirty="0" err="1"/>
              <a:t>Athens</a:t>
            </a:r>
            <a:r>
              <a:rPr lang="sv-SE" dirty="0"/>
              <a:t> on the 9th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March</a:t>
            </a:r>
            <a:r>
              <a:rPr lang="sv-SE" dirty="0"/>
              <a:t> 2018!  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447B7D-E5F7-294C-A785-7B913D02457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0506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err="1"/>
              <a:t>Thank</a:t>
            </a:r>
            <a:r>
              <a:rPr lang="sv-SE" dirty="0"/>
              <a:t> </a:t>
            </a:r>
            <a:r>
              <a:rPr lang="sv-SE" dirty="0" err="1"/>
              <a:t>you</a:t>
            </a:r>
            <a:r>
              <a:rPr lang="sv-SE" dirty="0"/>
              <a:t> all </a:t>
            </a:r>
            <a:r>
              <a:rPr lang="sv-SE" dirty="0" err="1"/>
              <a:t>involved</a:t>
            </a:r>
            <a:r>
              <a:rPr lang="sv-SE" dirty="0"/>
              <a:t>!  The </a:t>
            </a:r>
            <a:r>
              <a:rPr lang="sv-SE" dirty="0" err="1"/>
              <a:t>Merger</a:t>
            </a:r>
            <a:r>
              <a:rPr lang="sv-SE" dirty="0"/>
              <a:t> </a:t>
            </a:r>
            <a:r>
              <a:rPr lang="sv-SE" dirty="0" err="1"/>
              <a:t>group</a:t>
            </a:r>
            <a:r>
              <a:rPr lang="sv-SE" dirty="0"/>
              <a:t> </a:t>
            </a:r>
            <a:r>
              <a:rPr lang="sv-SE" dirty="0" err="1"/>
              <a:t>met</a:t>
            </a:r>
            <a:r>
              <a:rPr lang="sv-SE" dirty="0"/>
              <a:t> </a:t>
            </a:r>
            <a:r>
              <a:rPr lang="sv-SE" dirty="0" err="1"/>
              <a:t>several</a:t>
            </a:r>
            <a:r>
              <a:rPr lang="sv-SE" dirty="0"/>
              <a:t> </a:t>
            </a:r>
            <a:r>
              <a:rPr lang="sv-SE" dirty="0" err="1"/>
              <a:t>times</a:t>
            </a:r>
            <a:r>
              <a:rPr lang="sv-SE" dirty="0"/>
              <a:t> </a:t>
            </a:r>
            <a:r>
              <a:rPr lang="sv-SE" dirty="0" err="1"/>
              <a:t>during</a:t>
            </a:r>
            <a:r>
              <a:rPr lang="sv-SE" dirty="0"/>
              <a:t> the end </a:t>
            </a:r>
            <a:r>
              <a:rPr lang="sv-SE" dirty="0" err="1"/>
              <a:t>of</a:t>
            </a:r>
            <a:r>
              <a:rPr lang="sv-SE" dirty="0"/>
              <a:t> 2016, the </a:t>
            </a:r>
            <a:r>
              <a:rPr lang="sv-SE" dirty="0" err="1"/>
              <a:t>whole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2017 and the </a:t>
            </a:r>
            <a:r>
              <a:rPr lang="sv-SE" dirty="0" err="1"/>
              <a:t>beginning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2018!  The meetings </a:t>
            </a:r>
            <a:r>
              <a:rPr lang="sv-SE" dirty="0" err="1"/>
              <a:t>were</a:t>
            </a:r>
            <a:r>
              <a:rPr lang="sv-SE" dirty="0"/>
              <a:t> </a:t>
            </a:r>
            <a:r>
              <a:rPr lang="sv-SE" dirty="0" err="1"/>
              <a:t>very</a:t>
            </a:r>
            <a:r>
              <a:rPr lang="sv-SE" dirty="0"/>
              <a:t> </a:t>
            </a:r>
            <a:r>
              <a:rPr lang="sv-SE" dirty="0" err="1"/>
              <a:t>focused</a:t>
            </a:r>
            <a:r>
              <a:rPr lang="sv-SE" dirty="0"/>
              <a:t> and </a:t>
            </a:r>
            <a:r>
              <a:rPr lang="sv-SE" dirty="0" err="1"/>
              <a:t>concentrated</a:t>
            </a:r>
            <a:r>
              <a:rPr lang="sv-SE" dirty="0"/>
              <a:t>.  Most </a:t>
            </a:r>
            <a:r>
              <a:rPr lang="sv-SE" dirty="0" err="1"/>
              <a:t>of</a:t>
            </a:r>
            <a:r>
              <a:rPr lang="sv-SE" dirty="0"/>
              <a:t> the meetings </a:t>
            </a:r>
            <a:r>
              <a:rPr lang="sv-SE" dirty="0" err="1"/>
              <a:t>were</a:t>
            </a:r>
            <a:r>
              <a:rPr lang="sv-SE" dirty="0"/>
              <a:t> </a:t>
            </a:r>
            <a:r>
              <a:rPr lang="sv-SE" dirty="0" err="1"/>
              <a:t>held</a:t>
            </a:r>
            <a:r>
              <a:rPr lang="sv-SE" dirty="0"/>
              <a:t> in Brussels, </a:t>
            </a:r>
            <a:r>
              <a:rPr lang="sv-SE" dirty="0" err="1"/>
              <a:t>one</a:t>
            </a:r>
            <a:r>
              <a:rPr lang="sv-SE" dirty="0"/>
              <a:t> </a:t>
            </a:r>
            <a:r>
              <a:rPr lang="sv-SE" dirty="0" err="1"/>
              <a:t>was</a:t>
            </a:r>
            <a:r>
              <a:rPr lang="sv-SE" dirty="0"/>
              <a:t> </a:t>
            </a:r>
            <a:r>
              <a:rPr lang="sv-SE" dirty="0" err="1"/>
              <a:t>held</a:t>
            </a:r>
            <a:r>
              <a:rPr lang="sv-SE" dirty="0"/>
              <a:t> in Paris.  </a:t>
            </a:r>
            <a:r>
              <a:rPr lang="sv-SE" dirty="0" err="1"/>
              <a:t>Totally</a:t>
            </a:r>
            <a:r>
              <a:rPr lang="sv-SE" dirty="0"/>
              <a:t> </a:t>
            </a:r>
            <a:r>
              <a:rPr lang="sv-SE" dirty="0" err="1"/>
              <a:t>we</a:t>
            </a:r>
            <a:r>
              <a:rPr lang="sv-SE" dirty="0"/>
              <a:t> </a:t>
            </a:r>
            <a:r>
              <a:rPr lang="sv-SE" dirty="0" err="1"/>
              <a:t>met</a:t>
            </a:r>
            <a:r>
              <a:rPr lang="sv-SE" dirty="0"/>
              <a:t> 7 </a:t>
            </a:r>
            <a:r>
              <a:rPr lang="sv-SE" dirty="0" err="1"/>
              <a:t>times</a:t>
            </a:r>
            <a:r>
              <a:rPr lang="sv-SE" dirty="0"/>
              <a:t> (6/7/16, 20/1/17, 24/4/17, 6/7/17, 25/9/17, 20/11/17, 15/1/18).</a:t>
            </a:r>
          </a:p>
          <a:p>
            <a:r>
              <a:rPr lang="sv-SE" dirty="0"/>
              <a:t>It </a:t>
            </a:r>
            <a:r>
              <a:rPr lang="sv-SE" dirty="0" err="1"/>
              <a:t>was</a:t>
            </a:r>
            <a:r>
              <a:rPr lang="sv-SE" dirty="0"/>
              <a:t> </a:t>
            </a:r>
            <a:r>
              <a:rPr lang="sv-SE" dirty="0" err="1"/>
              <a:t>quite</a:t>
            </a:r>
            <a:r>
              <a:rPr lang="sv-SE" dirty="0"/>
              <a:t> a hard task to </a:t>
            </a:r>
            <a:r>
              <a:rPr lang="sv-SE" dirty="0" err="1"/>
              <a:t>merge</a:t>
            </a:r>
            <a:r>
              <a:rPr lang="sv-SE" dirty="0"/>
              <a:t> the </a:t>
            </a:r>
            <a:r>
              <a:rPr lang="sv-SE" dirty="0" err="1"/>
              <a:t>two</a:t>
            </a:r>
            <a:r>
              <a:rPr lang="sv-SE" dirty="0"/>
              <a:t> </a:t>
            </a:r>
            <a:r>
              <a:rPr lang="sv-SE" dirty="0" err="1"/>
              <a:t>organizations</a:t>
            </a:r>
            <a:r>
              <a:rPr lang="sv-SE" dirty="0"/>
              <a:t>, </a:t>
            </a:r>
            <a:r>
              <a:rPr lang="sv-SE" dirty="0" err="1"/>
              <a:t>we</a:t>
            </a:r>
            <a:r>
              <a:rPr lang="sv-SE" dirty="0"/>
              <a:t> </a:t>
            </a:r>
            <a:r>
              <a:rPr lang="sv-SE" dirty="0" err="1"/>
              <a:t>started</a:t>
            </a:r>
            <a:r>
              <a:rPr lang="sv-SE" dirty="0"/>
              <a:t> as </a:t>
            </a:r>
            <a:r>
              <a:rPr lang="sv-SE" dirty="0" err="1"/>
              <a:t>two</a:t>
            </a:r>
            <a:r>
              <a:rPr lang="sv-SE" dirty="0"/>
              <a:t> opponents </a:t>
            </a:r>
            <a:r>
              <a:rPr lang="sv-SE" dirty="0" err="1"/>
              <a:t>but</a:t>
            </a:r>
            <a:r>
              <a:rPr lang="sv-SE" dirty="0"/>
              <a:t> </a:t>
            </a:r>
            <a:r>
              <a:rPr lang="sv-SE" dirty="0" err="1"/>
              <a:t>working</a:t>
            </a:r>
            <a:r>
              <a:rPr lang="sv-SE" dirty="0"/>
              <a:t> </a:t>
            </a:r>
            <a:r>
              <a:rPr lang="sv-SE" dirty="0" err="1"/>
              <a:t>through</a:t>
            </a:r>
            <a:r>
              <a:rPr lang="sv-SE" dirty="0"/>
              <a:t> </a:t>
            </a:r>
            <a:r>
              <a:rPr lang="sv-SE" dirty="0" err="1"/>
              <a:t>our</a:t>
            </a:r>
            <a:r>
              <a:rPr lang="sv-SE" dirty="0"/>
              <a:t> common tasks to </a:t>
            </a:r>
            <a:r>
              <a:rPr lang="sv-SE" dirty="0" err="1"/>
              <a:t>merge</a:t>
            </a:r>
            <a:r>
              <a:rPr lang="sv-SE" dirty="0"/>
              <a:t> </a:t>
            </a:r>
            <a:r>
              <a:rPr lang="sv-SE" dirty="0" err="1"/>
              <a:t>we</a:t>
            </a:r>
            <a:r>
              <a:rPr lang="sv-SE" dirty="0"/>
              <a:t> got </a:t>
            </a:r>
            <a:r>
              <a:rPr lang="sv-SE" dirty="0" err="1"/>
              <a:t>closer</a:t>
            </a:r>
            <a:r>
              <a:rPr lang="sv-SE" dirty="0"/>
              <a:t> to </a:t>
            </a:r>
            <a:r>
              <a:rPr lang="sv-SE" dirty="0" err="1"/>
              <a:t>becoming</a:t>
            </a:r>
            <a:r>
              <a:rPr lang="sv-SE" dirty="0"/>
              <a:t> </a:t>
            </a:r>
            <a:r>
              <a:rPr lang="sv-SE" dirty="0" err="1"/>
              <a:t>one</a:t>
            </a:r>
            <a:r>
              <a:rPr lang="sv-SE" dirty="0"/>
              <a:t>!</a:t>
            </a:r>
          </a:p>
          <a:p>
            <a:r>
              <a:rPr lang="sv-SE" dirty="0" err="1"/>
              <a:t>We</a:t>
            </a:r>
            <a:r>
              <a:rPr lang="sv-SE" dirty="0"/>
              <a:t> </a:t>
            </a:r>
            <a:r>
              <a:rPr lang="sv-SE" dirty="0" err="1"/>
              <a:t>discussed</a:t>
            </a:r>
            <a:r>
              <a:rPr lang="sv-SE" dirty="0"/>
              <a:t> and </a:t>
            </a:r>
            <a:r>
              <a:rPr lang="sv-SE" dirty="0" err="1"/>
              <a:t>agreed</a:t>
            </a:r>
            <a:r>
              <a:rPr lang="sv-SE" dirty="0"/>
              <a:t> </a:t>
            </a:r>
            <a:r>
              <a:rPr lang="sv-SE" dirty="0" err="1"/>
              <a:t>upon</a:t>
            </a:r>
            <a:r>
              <a:rPr lang="sv-SE" dirty="0"/>
              <a:t>:  a common </a:t>
            </a:r>
            <a:r>
              <a:rPr lang="sv-SE" dirty="0" err="1"/>
              <a:t>strategic</a:t>
            </a:r>
            <a:r>
              <a:rPr lang="sv-SE" dirty="0"/>
              <a:t> plan, the </a:t>
            </a:r>
            <a:r>
              <a:rPr lang="sv-SE" dirty="0" err="1"/>
              <a:t>statutes</a:t>
            </a:r>
            <a:r>
              <a:rPr lang="sv-SE" dirty="0"/>
              <a:t> for the New </a:t>
            </a:r>
            <a:r>
              <a:rPr lang="sv-SE" dirty="0" err="1"/>
              <a:t>Organization</a:t>
            </a:r>
            <a:r>
              <a:rPr lang="sv-SE" dirty="0"/>
              <a:t> (and </a:t>
            </a:r>
            <a:r>
              <a:rPr lang="sv-SE" dirty="0" err="1"/>
              <a:t>here</a:t>
            </a:r>
            <a:r>
              <a:rPr lang="sv-SE" dirty="0"/>
              <a:t> </a:t>
            </a:r>
            <a:r>
              <a:rPr lang="sv-SE" dirty="0" err="1"/>
              <a:t>we</a:t>
            </a:r>
            <a:r>
              <a:rPr lang="sv-SE" dirty="0"/>
              <a:t> </a:t>
            </a:r>
            <a:r>
              <a:rPr lang="sv-SE" dirty="0" err="1"/>
              <a:t>need</a:t>
            </a:r>
            <a:r>
              <a:rPr lang="sv-SE" dirty="0"/>
              <a:t> to </a:t>
            </a:r>
            <a:r>
              <a:rPr lang="sv-SE" dirty="0" err="1"/>
              <a:t>thank</a:t>
            </a:r>
            <a:r>
              <a:rPr lang="sv-SE" dirty="0"/>
              <a:t> Tim Walker and </a:t>
            </a:r>
            <a:r>
              <a:rPr lang="sv-SE" dirty="0" err="1"/>
              <a:t>Sylke</a:t>
            </a:r>
            <a:r>
              <a:rPr lang="sv-SE" dirty="0"/>
              <a:t> Wagner </a:t>
            </a:r>
            <a:r>
              <a:rPr lang="sv-SE" dirty="0" err="1"/>
              <a:t>Buchard</a:t>
            </a:r>
            <a:r>
              <a:rPr lang="sv-SE" dirty="0"/>
              <a:t> for </a:t>
            </a:r>
            <a:r>
              <a:rPr lang="sv-SE" dirty="0" err="1"/>
              <a:t>their</a:t>
            </a:r>
            <a:r>
              <a:rPr lang="sv-SE" dirty="0"/>
              <a:t>  Hard </a:t>
            </a:r>
            <a:r>
              <a:rPr lang="sv-SE" dirty="0" err="1"/>
              <a:t>work</a:t>
            </a:r>
            <a:r>
              <a:rPr lang="sv-SE" dirty="0"/>
              <a:t> on the </a:t>
            </a:r>
            <a:r>
              <a:rPr lang="sv-SE" dirty="0" err="1"/>
              <a:t>statutes</a:t>
            </a:r>
            <a:r>
              <a:rPr lang="sv-SE" dirty="0"/>
              <a:t>).   </a:t>
            </a:r>
            <a:r>
              <a:rPr lang="sv-SE" dirty="0" err="1"/>
              <a:t>We</a:t>
            </a:r>
            <a:r>
              <a:rPr lang="sv-SE" dirty="0"/>
              <a:t> </a:t>
            </a:r>
            <a:r>
              <a:rPr lang="sv-SE" dirty="0" err="1"/>
              <a:t>discussed</a:t>
            </a:r>
            <a:r>
              <a:rPr lang="sv-SE" dirty="0"/>
              <a:t> and </a:t>
            </a:r>
            <a:r>
              <a:rPr lang="sv-SE" dirty="0" err="1"/>
              <a:t>agreed</a:t>
            </a:r>
            <a:r>
              <a:rPr lang="sv-SE" dirty="0"/>
              <a:t> on a </a:t>
            </a:r>
            <a:r>
              <a:rPr lang="sv-SE" dirty="0" err="1"/>
              <a:t>financial</a:t>
            </a:r>
            <a:r>
              <a:rPr lang="sv-SE" dirty="0"/>
              <a:t> </a:t>
            </a:r>
            <a:r>
              <a:rPr lang="sv-SE" dirty="0" err="1"/>
              <a:t>structure</a:t>
            </a:r>
            <a:r>
              <a:rPr lang="sv-SE" dirty="0"/>
              <a:t> and plan as </a:t>
            </a:r>
            <a:r>
              <a:rPr lang="sv-SE" dirty="0" err="1"/>
              <a:t>well</a:t>
            </a:r>
            <a:r>
              <a:rPr lang="sv-SE" dirty="0"/>
              <a:t> as </a:t>
            </a:r>
            <a:r>
              <a:rPr lang="sv-SE" dirty="0" err="1"/>
              <a:t>membership</a:t>
            </a:r>
            <a:r>
              <a:rPr lang="sv-SE" dirty="0"/>
              <a:t> </a:t>
            </a:r>
            <a:r>
              <a:rPr lang="sv-SE" dirty="0" err="1"/>
              <a:t>structure</a:t>
            </a:r>
            <a:r>
              <a:rPr lang="sv-SE" dirty="0"/>
              <a:t>.  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447B7D-E5F7-294C-A785-7B913D02457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0800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err="1"/>
              <a:t>We</a:t>
            </a:r>
            <a:r>
              <a:rPr lang="sv-SE" dirty="0"/>
              <a:t> </a:t>
            </a:r>
            <a:r>
              <a:rPr lang="sv-SE" dirty="0" err="1"/>
              <a:t>discussed</a:t>
            </a:r>
            <a:r>
              <a:rPr lang="sv-SE" dirty="0"/>
              <a:t> and </a:t>
            </a:r>
            <a:r>
              <a:rPr lang="sv-SE" dirty="0" err="1"/>
              <a:t>discarded</a:t>
            </a:r>
            <a:r>
              <a:rPr lang="sv-SE" dirty="0"/>
              <a:t> </a:t>
            </a:r>
            <a:r>
              <a:rPr lang="sv-SE" dirty="0" err="1"/>
              <a:t>various</a:t>
            </a:r>
            <a:r>
              <a:rPr lang="sv-SE" dirty="0"/>
              <a:t> </a:t>
            </a:r>
            <a:r>
              <a:rPr lang="sv-SE" dirty="0" err="1"/>
              <a:t>names</a:t>
            </a:r>
            <a:r>
              <a:rPr lang="sv-SE" dirty="0"/>
              <a:t> for the New </a:t>
            </a:r>
            <a:r>
              <a:rPr lang="sv-SE" dirty="0" err="1"/>
              <a:t>Organization</a:t>
            </a:r>
            <a:r>
              <a:rPr lang="sv-SE" dirty="0"/>
              <a:t> –</a:t>
            </a:r>
          </a:p>
          <a:p>
            <a:r>
              <a:rPr lang="sv-SE" dirty="0"/>
              <a:t>And </a:t>
            </a:r>
            <a:r>
              <a:rPr lang="sv-SE" dirty="0" err="1"/>
              <a:t>here</a:t>
            </a:r>
            <a:r>
              <a:rPr lang="sv-SE" dirty="0"/>
              <a:t> </a:t>
            </a:r>
            <a:r>
              <a:rPr lang="sv-SE" dirty="0" err="1"/>
              <a:t>when</a:t>
            </a:r>
            <a:r>
              <a:rPr lang="sv-SE" dirty="0"/>
              <a:t> </a:t>
            </a:r>
            <a:r>
              <a:rPr lang="sv-SE" dirty="0" err="1"/>
              <a:t>we</a:t>
            </a:r>
            <a:r>
              <a:rPr lang="sv-SE" dirty="0"/>
              <a:t> </a:t>
            </a:r>
            <a:r>
              <a:rPr lang="sv-SE" dirty="0" err="1"/>
              <a:t>seem</a:t>
            </a:r>
            <a:r>
              <a:rPr lang="sv-SE" dirty="0"/>
              <a:t> to </a:t>
            </a:r>
            <a:r>
              <a:rPr lang="sv-SE" dirty="0" err="1"/>
              <a:t>have</a:t>
            </a:r>
            <a:r>
              <a:rPr lang="sv-SE" dirty="0"/>
              <a:t> got stuck, Dimitri </a:t>
            </a:r>
            <a:r>
              <a:rPr lang="sv-SE" dirty="0" err="1"/>
              <a:t>Boulenger</a:t>
            </a:r>
            <a:r>
              <a:rPr lang="sv-SE" dirty="0"/>
              <a:t> </a:t>
            </a:r>
            <a:r>
              <a:rPr lang="sv-SE" dirty="0" err="1"/>
              <a:t>who</a:t>
            </a:r>
            <a:r>
              <a:rPr lang="sv-SE" dirty="0"/>
              <a:t> </a:t>
            </a:r>
            <a:r>
              <a:rPr lang="sv-SE" dirty="0" err="1"/>
              <a:t>was</a:t>
            </a:r>
            <a:r>
              <a:rPr lang="sv-SE" dirty="0"/>
              <a:t> present at the meeting </a:t>
            </a:r>
            <a:r>
              <a:rPr lang="sv-SE" dirty="0" err="1"/>
              <a:t>when</a:t>
            </a:r>
            <a:r>
              <a:rPr lang="sv-SE" dirty="0"/>
              <a:t> </a:t>
            </a:r>
            <a:r>
              <a:rPr lang="sv-SE" dirty="0" err="1"/>
              <a:t>we</a:t>
            </a:r>
            <a:r>
              <a:rPr lang="sv-SE" dirty="0"/>
              <a:t> </a:t>
            </a:r>
            <a:r>
              <a:rPr lang="sv-SE" dirty="0" err="1"/>
              <a:t>discussed</a:t>
            </a:r>
            <a:r>
              <a:rPr lang="sv-SE" dirty="0"/>
              <a:t> </a:t>
            </a:r>
            <a:r>
              <a:rPr lang="sv-SE" dirty="0" err="1"/>
              <a:t>finances</a:t>
            </a:r>
            <a:r>
              <a:rPr lang="sv-SE" dirty="0"/>
              <a:t> and the </a:t>
            </a:r>
            <a:r>
              <a:rPr lang="sv-SE" dirty="0" err="1"/>
              <a:t>name</a:t>
            </a:r>
            <a:r>
              <a:rPr lang="sv-SE" dirty="0"/>
              <a:t> (EFO and </a:t>
            </a:r>
            <a:r>
              <a:rPr lang="sv-SE" dirty="0" err="1"/>
              <a:t>EFFO’s</a:t>
            </a:r>
            <a:r>
              <a:rPr lang="sv-SE" dirty="0"/>
              <a:t> </a:t>
            </a:r>
            <a:r>
              <a:rPr lang="sv-SE" dirty="0" err="1"/>
              <a:t>treassurer</a:t>
            </a:r>
            <a:r>
              <a:rPr lang="sv-SE" dirty="0"/>
              <a:t> </a:t>
            </a:r>
            <a:r>
              <a:rPr lang="sv-SE" dirty="0" err="1"/>
              <a:t>suddenly</a:t>
            </a:r>
            <a:r>
              <a:rPr lang="sv-SE" dirty="0"/>
              <a:t> just </a:t>
            </a:r>
            <a:r>
              <a:rPr lang="sv-SE" dirty="0" err="1"/>
              <a:t>blurted</a:t>
            </a:r>
            <a:r>
              <a:rPr lang="sv-SE" dirty="0"/>
              <a:t> </a:t>
            </a:r>
            <a:r>
              <a:rPr lang="sv-SE" dirty="0" err="1"/>
              <a:t>out</a:t>
            </a:r>
            <a:r>
              <a:rPr lang="sv-SE" dirty="0"/>
              <a:t> the </a:t>
            </a:r>
            <a:r>
              <a:rPr lang="sv-SE" dirty="0" err="1"/>
              <a:t>Accronym</a:t>
            </a:r>
            <a:r>
              <a:rPr lang="sv-SE" dirty="0"/>
              <a:t> EFFO – </a:t>
            </a:r>
            <a:r>
              <a:rPr lang="sv-SE" dirty="0" err="1"/>
              <a:t>which</a:t>
            </a:r>
            <a:r>
              <a:rPr lang="sv-SE" dirty="0"/>
              <a:t> </a:t>
            </a:r>
            <a:r>
              <a:rPr lang="sv-SE" dirty="0" err="1"/>
              <a:t>broke</a:t>
            </a:r>
            <a:r>
              <a:rPr lang="sv-SE" dirty="0"/>
              <a:t> the </a:t>
            </a:r>
            <a:r>
              <a:rPr lang="sv-SE" dirty="0" err="1"/>
              <a:t>stalemate</a:t>
            </a:r>
            <a:r>
              <a:rPr lang="sv-SE" dirty="0"/>
              <a:t>!  </a:t>
            </a:r>
            <a:r>
              <a:rPr lang="sv-SE" dirty="0" err="1"/>
              <a:t>We</a:t>
            </a:r>
            <a:r>
              <a:rPr lang="sv-SE" dirty="0"/>
              <a:t> </a:t>
            </a:r>
            <a:r>
              <a:rPr lang="sv-SE" dirty="0" err="1"/>
              <a:t>left</a:t>
            </a:r>
            <a:r>
              <a:rPr lang="sv-SE" dirty="0"/>
              <a:t> the </a:t>
            </a:r>
            <a:r>
              <a:rPr lang="sv-SE" dirty="0" err="1"/>
              <a:t>most</a:t>
            </a:r>
            <a:r>
              <a:rPr lang="sv-SE" dirty="0"/>
              <a:t> </a:t>
            </a:r>
            <a:r>
              <a:rPr lang="sv-SE" dirty="0" err="1"/>
              <a:t>difficult</a:t>
            </a:r>
            <a:r>
              <a:rPr lang="sv-SE" dirty="0"/>
              <a:t> </a:t>
            </a:r>
            <a:r>
              <a:rPr lang="sv-SE" dirty="0" err="1"/>
              <a:t>point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the </a:t>
            </a:r>
            <a:r>
              <a:rPr lang="sv-SE" dirty="0" err="1"/>
              <a:t>discussion</a:t>
            </a:r>
            <a:r>
              <a:rPr lang="sv-SE" dirty="0"/>
              <a:t> to the last meeting – ”the </a:t>
            </a:r>
            <a:r>
              <a:rPr lang="sv-SE" dirty="0" err="1"/>
              <a:t>composition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the Board”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447B7D-E5F7-294C-A785-7B913D02457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2655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The </a:t>
            </a:r>
            <a:r>
              <a:rPr lang="sv-SE" dirty="0" err="1"/>
              <a:t>big</a:t>
            </a:r>
            <a:r>
              <a:rPr lang="sv-SE" dirty="0"/>
              <a:t> </a:t>
            </a:r>
            <a:r>
              <a:rPr lang="sv-SE" dirty="0" err="1"/>
              <a:t>one</a:t>
            </a:r>
            <a:r>
              <a:rPr lang="sv-SE" dirty="0"/>
              <a:t> </a:t>
            </a:r>
            <a:r>
              <a:rPr lang="sv-SE" dirty="0" err="1"/>
              <a:t>was</a:t>
            </a:r>
            <a:r>
              <a:rPr lang="sv-SE" dirty="0"/>
              <a:t> board </a:t>
            </a:r>
            <a:r>
              <a:rPr lang="sv-SE" dirty="0" err="1"/>
              <a:t>composition</a:t>
            </a:r>
            <a:r>
              <a:rPr lang="sv-SE" dirty="0"/>
              <a:t>!  EFO </a:t>
            </a:r>
            <a:r>
              <a:rPr lang="sv-SE" dirty="0" err="1"/>
              <a:t>had</a:t>
            </a:r>
            <a:r>
              <a:rPr lang="sv-SE" dirty="0"/>
              <a:t> 5 Board </a:t>
            </a:r>
            <a:r>
              <a:rPr lang="sv-SE" dirty="0" err="1"/>
              <a:t>members</a:t>
            </a:r>
            <a:r>
              <a:rPr lang="sv-SE" dirty="0"/>
              <a:t> and FORE </a:t>
            </a:r>
            <a:r>
              <a:rPr lang="sv-SE" dirty="0" err="1"/>
              <a:t>had</a:t>
            </a:r>
            <a:r>
              <a:rPr lang="sv-SE" dirty="0"/>
              <a:t> 3 Board </a:t>
            </a:r>
            <a:r>
              <a:rPr lang="sv-SE" dirty="0" err="1"/>
              <a:t>members</a:t>
            </a:r>
            <a:r>
              <a:rPr lang="sv-SE" dirty="0"/>
              <a:t>.  </a:t>
            </a:r>
            <a:r>
              <a:rPr lang="sv-SE" dirty="0" err="1"/>
              <a:t>After</a:t>
            </a:r>
            <a:r>
              <a:rPr lang="sv-SE" dirty="0"/>
              <a:t> </a:t>
            </a:r>
            <a:r>
              <a:rPr lang="sv-SE" dirty="0" err="1"/>
              <a:t>lengthy</a:t>
            </a:r>
            <a:r>
              <a:rPr lang="sv-SE" dirty="0"/>
              <a:t> </a:t>
            </a:r>
            <a:r>
              <a:rPr lang="sv-SE" dirty="0" err="1"/>
              <a:t>discussions</a:t>
            </a:r>
            <a:r>
              <a:rPr lang="sv-SE" dirty="0"/>
              <a:t> it </a:t>
            </a:r>
            <a:r>
              <a:rPr lang="sv-SE" dirty="0" err="1"/>
              <a:t>was</a:t>
            </a:r>
            <a:r>
              <a:rPr lang="sv-SE" dirty="0"/>
              <a:t> </a:t>
            </a:r>
            <a:r>
              <a:rPr lang="sv-SE" dirty="0" err="1"/>
              <a:t>decided</a:t>
            </a:r>
            <a:r>
              <a:rPr lang="sv-SE" dirty="0"/>
              <a:t> </a:t>
            </a:r>
            <a:r>
              <a:rPr lang="sv-SE" dirty="0" err="1"/>
              <a:t>that</a:t>
            </a:r>
            <a:r>
              <a:rPr lang="sv-SE" dirty="0"/>
              <a:t> the Board </a:t>
            </a:r>
            <a:r>
              <a:rPr lang="sv-SE" dirty="0" err="1"/>
              <a:t>should</a:t>
            </a:r>
            <a:r>
              <a:rPr lang="sv-SE" dirty="0"/>
              <a:t> </a:t>
            </a:r>
            <a:r>
              <a:rPr lang="sv-SE" dirty="0" err="1"/>
              <a:t>have</a:t>
            </a:r>
            <a:r>
              <a:rPr lang="sv-SE" dirty="0"/>
              <a:t> 7</a:t>
            </a:r>
          </a:p>
          <a:p>
            <a:r>
              <a:rPr lang="sv-SE" dirty="0" err="1"/>
              <a:t>members</a:t>
            </a:r>
            <a:r>
              <a:rPr lang="sv-SE" dirty="0"/>
              <a:t>, in the new </a:t>
            </a:r>
            <a:r>
              <a:rPr lang="sv-SE" dirty="0" err="1"/>
              <a:t>statutes</a:t>
            </a:r>
            <a:r>
              <a:rPr lang="sv-SE" dirty="0"/>
              <a:t> it </a:t>
            </a:r>
            <a:r>
              <a:rPr lang="sv-SE" dirty="0" err="1"/>
              <a:t>says</a:t>
            </a:r>
            <a:r>
              <a:rPr lang="sv-SE" dirty="0"/>
              <a:t> </a:t>
            </a:r>
            <a:r>
              <a:rPr lang="sv-SE" dirty="0" err="1"/>
              <a:t>that</a:t>
            </a:r>
            <a:r>
              <a:rPr lang="sv-SE" dirty="0"/>
              <a:t> the board </a:t>
            </a:r>
            <a:r>
              <a:rPr lang="sv-SE" dirty="0" err="1"/>
              <a:t>should</a:t>
            </a:r>
            <a:r>
              <a:rPr lang="sv-SE" dirty="0"/>
              <a:t> </a:t>
            </a:r>
            <a:r>
              <a:rPr lang="sv-SE" dirty="0" err="1"/>
              <a:t>have</a:t>
            </a:r>
            <a:r>
              <a:rPr lang="sv-SE" dirty="0"/>
              <a:t> 4 - 7 </a:t>
            </a:r>
            <a:r>
              <a:rPr lang="sv-SE" dirty="0" err="1"/>
              <a:t>members</a:t>
            </a:r>
            <a:r>
              <a:rPr lang="sv-SE" dirty="0"/>
              <a:t>.  At the last meeting  - it </a:t>
            </a:r>
            <a:r>
              <a:rPr lang="sv-SE" dirty="0" err="1"/>
              <a:t>was</a:t>
            </a:r>
            <a:r>
              <a:rPr lang="sv-SE" dirty="0"/>
              <a:t> </a:t>
            </a:r>
            <a:r>
              <a:rPr lang="sv-SE" dirty="0" err="1"/>
              <a:t>agreed</a:t>
            </a:r>
            <a:r>
              <a:rPr lang="sv-SE" dirty="0"/>
              <a:t> </a:t>
            </a:r>
            <a:r>
              <a:rPr lang="sv-SE" dirty="0" err="1"/>
              <a:t>that</a:t>
            </a:r>
            <a:r>
              <a:rPr lang="sv-SE" dirty="0"/>
              <a:t> FORE </a:t>
            </a:r>
            <a:r>
              <a:rPr lang="sv-SE" dirty="0" err="1"/>
              <a:t>should</a:t>
            </a:r>
            <a:r>
              <a:rPr lang="sv-SE" dirty="0"/>
              <a:t> </a:t>
            </a:r>
            <a:r>
              <a:rPr lang="sv-SE" dirty="0" err="1"/>
              <a:t>have</a:t>
            </a:r>
            <a:r>
              <a:rPr lang="sv-SE" dirty="0"/>
              <a:t> 3 board positions and EFO 4! </a:t>
            </a:r>
          </a:p>
          <a:p>
            <a:r>
              <a:rPr lang="sv-SE" dirty="0"/>
              <a:t>EFO </a:t>
            </a:r>
            <a:r>
              <a:rPr lang="sv-SE" dirty="0" err="1"/>
              <a:t>had</a:t>
            </a:r>
            <a:r>
              <a:rPr lang="sv-SE" dirty="0"/>
              <a:t> a </a:t>
            </a:r>
            <a:r>
              <a:rPr lang="sv-SE" dirty="0" err="1"/>
              <a:t>tough</a:t>
            </a:r>
            <a:r>
              <a:rPr lang="sv-SE" dirty="0"/>
              <a:t> </a:t>
            </a:r>
            <a:r>
              <a:rPr lang="sv-SE" dirty="0" err="1"/>
              <a:t>discussion</a:t>
            </a:r>
            <a:r>
              <a:rPr lang="sv-SE" dirty="0"/>
              <a:t> to </a:t>
            </a:r>
            <a:r>
              <a:rPr lang="sv-SE" dirty="0" err="1"/>
              <a:t>take</a:t>
            </a:r>
            <a:r>
              <a:rPr lang="sv-SE" dirty="0"/>
              <a:t> </a:t>
            </a:r>
            <a:r>
              <a:rPr lang="sv-SE" dirty="0" err="1"/>
              <a:t>within</a:t>
            </a:r>
            <a:r>
              <a:rPr lang="sv-SE" dirty="0"/>
              <a:t> </a:t>
            </a:r>
            <a:r>
              <a:rPr lang="sv-SE" dirty="0" err="1"/>
              <a:t>its</a:t>
            </a:r>
            <a:r>
              <a:rPr lang="sv-SE" dirty="0"/>
              <a:t> </a:t>
            </a:r>
            <a:r>
              <a:rPr lang="sv-SE" dirty="0" err="1"/>
              <a:t>own</a:t>
            </a:r>
            <a:r>
              <a:rPr lang="sv-SE" dirty="0"/>
              <a:t> board.</a:t>
            </a:r>
          </a:p>
          <a:p>
            <a:r>
              <a:rPr lang="sv-SE" dirty="0" err="1"/>
              <a:t>But</a:t>
            </a:r>
            <a:r>
              <a:rPr lang="sv-SE" dirty="0"/>
              <a:t> </a:t>
            </a:r>
            <a:r>
              <a:rPr lang="sv-SE" dirty="0" err="1"/>
              <a:t>then</a:t>
            </a:r>
            <a:r>
              <a:rPr lang="sv-SE" dirty="0"/>
              <a:t> </a:t>
            </a:r>
            <a:r>
              <a:rPr lang="sv-SE" dirty="0" err="1"/>
              <a:t>something</a:t>
            </a:r>
            <a:r>
              <a:rPr lang="sv-SE" dirty="0"/>
              <a:t> </a:t>
            </a:r>
            <a:r>
              <a:rPr lang="sv-SE" dirty="0" err="1"/>
              <a:t>happend</a:t>
            </a:r>
            <a:r>
              <a:rPr lang="sv-SE" dirty="0"/>
              <a:t>, Gert-Jan </a:t>
            </a:r>
            <a:r>
              <a:rPr lang="sv-SE" dirty="0" err="1"/>
              <a:t>head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FORE </a:t>
            </a:r>
            <a:r>
              <a:rPr lang="sv-SE" dirty="0" err="1"/>
              <a:t>informed</a:t>
            </a:r>
            <a:r>
              <a:rPr lang="sv-SE" dirty="0"/>
              <a:t> the FORE </a:t>
            </a:r>
            <a:r>
              <a:rPr lang="sv-SE" dirty="0" err="1"/>
              <a:t>members</a:t>
            </a:r>
            <a:r>
              <a:rPr lang="sv-SE" dirty="0"/>
              <a:t> </a:t>
            </a:r>
            <a:r>
              <a:rPr lang="sv-SE" dirty="0" err="1"/>
              <a:t>about</a:t>
            </a:r>
            <a:r>
              <a:rPr lang="sv-SE" dirty="0"/>
              <a:t>  the </a:t>
            </a:r>
            <a:r>
              <a:rPr lang="sv-SE" dirty="0" err="1"/>
              <a:t>Merger</a:t>
            </a:r>
            <a:r>
              <a:rPr lang="sv-SE" dirty="0"/>
              <a:t> and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course</a:t>
            </a:r>
            <a:r>
              <a:rPr lang="sv-SE" dirty="0"/>
              <a:t> </a:t>
            </a:r>
            <a:r>
              <a:rPr lang="sv-SE" dirty="0" err="1"/>
              <a:t>that</a:t>
            </a:r>
            <a:r>
              <a:rPr lang="sv-SE" dirty="0"/>
              <a:t> the </a:t>
            </a:r>
            <a:r>
              <a:rPr lang="sv-SE" dirty="0" err="1"/>
              <a:t>proposed</a:t>
            </a:r>
            <a:r>
              <a:rPr lang="sv-SE" dirty="0"/>
              <a:t> </a:t>
            </a:r>
            <a:r>
              <a:rPr lang="sv-SE" dirty="0" err="1"/>
              <a:t>composition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the Board!</a:t>
            </a:r>
          </a:p>
          <a:p>
            <a:r>
              <a:rPr lang="sv-SE" dirty="0"/>
              <a:t>The </a:t>
            </a:r>
            <a:r>
              <a:rPr lang="sv-SE" dirty="0" err="1"/>
              <a:t>members</a:t>
            </a:r>
            <a:r>
              <a:rPr lang="sv-SE" dirty="0"/>
              <a:t> </a:t>
            </a:r>
            <a:r>
              <a:rPr lang="sv-SE" dirty="0" err="1"/>
              <a:t>did</a:t>
            </a:r>
            <a:r>
              <a:rPr lang="sv-SE" dirty="0"/>
              <a:t> not </a:t>
            </a:r>
            <a:r>
              <a:rPr lang="sv-SE" dirty="0" err="1"/>
              <a:t>approve</a:t>
            </a:r>
            <a:r>
              <a:rPr lang="sv-SE" dirty="0"/>
              <a:t> and </a:t>
            </a:r>
            <a:r>
              <a:rPr lang="sv-SE" dirty="0" err="1"/>
              <a:t>said</a:t>
            </a:r>
            <a:r>
              <a:rPr lang="sv-SE" dirty="0"/>
              <a:t> </a:t>
            </a:r>
            <a:r>
              <a:rPr lang="sv-SE" dirty="0" err="1"/>
              <a:t>we</a:t>
            </a:r>
            <a:r>
              <a:rPr lang="sv-SE" dirty="0"/>
              <a:t> </a:t>
            </a:r>
            <a:r>
              <a:rPr lang="sv-SE" dirty="0" err="1"/>
              <a:t>want</a:t>
            </a:r>
            <a:r>
              <a:rPr lang="sv-SE" dirty="0"/>
              <a:t> to </a:t>
            </a:r>
            <a:r>
              <a:rPr lang="sv-SE" dirty="0" err="1"/>
              <a:t>vote</a:t>
            </a:r>
            <a:r>
              <a:rPr lang="sv-SE" dirty="0"/>
              <a:t> </a:t>
            </a:r>
            <a:r>
              <a:rPr lang="sv-SE" dirty="0" err="1"/>
              <a:t>who</a:t>
            </a:r>
            <a:r>
              <a:rPr lang="sv-SE" dirty="0"/>
              <a:t> is on the Board - </a:t>
            </a:r>
            <a:r>
              <a:rPr lang="sv-SE" dirty="0" err="1"/>
              <a:t>open</a:t>
            </a:r>
            <a:r>
              <a:rPr lang="sv-SE" dirty="0"/>
              <a:t> </a:t>
            </a:r>
            <a:r>
              <a:rPr lang="sv-SE" dirty="0" err="1"/>
              <a:t>elections</a:t>
            </a:r>
            <a:r>
              <a:rPr lang="sv-SE" dirty="0"/>
              <a:t> </a:t>
            </a:r>
            <a:r>
              <a:rPr lang="sv-SE" dirty="0" err="1"/>
              <a:t>were</a:t>
            </a:r>
            <a:r>
              <a:rPr lang="sv-SE" dirty="0"/>
              <a:t> </a:t>
            </a:r>
            <a:r>
              <a:rPr lang="sv-SE" dirty="0" err="1"/>
              <a:t>held</a:t>
            </a:r>
            <a:r>
              <a:rPr lang="sv-SE" dirty="0"/>
              <a:t> at the AGM </a:t>
            </a:r>
            <a:r>
              <a:rPr lang="sv-SE" dirty="0" err="1"/>
              <a:t>of</a:t>
            </a:r>
            <a:r>
              <a:rPr lang="sv-SE" dirty="0"/>
              <a:t> EFO and </a:t>
            </a:r>
            <a:r>
              <a:rPr lang="sv-SE" dirty="0" err="1"/>
              <a:t>of</a:t>
            </a:r>
            <a:r>
              <a:rPr lang="sv-SE" dirty="0"/>
              <a:t> EFFO in </a:t>
            </a:r>
            <a:r>
              <a:rPr lang="sv-SE" dirty="0" err="1"/>
              <a:t>Athens</a:t>
            </a:r>
            <a:r>
              <a:rPr lang="sv-SE" dirty="0"/>
              <a:t>!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447B7D-E5F7-294C-A785-7B913D02457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2860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err="1"/>
              <a:t>Elected</a:t>
            </a:r>
            <a:r>
              <a:rPr lang="sv-SE" dirty="0"/>
              <a:t> by the </a:t>
            </a:r>
            <a:r>
              <a:rPr lang="sv-SE" dirty="0" err="1"/>
              <a:t>EFFO’s</a:t>
            </a:r>
            <a:r>
              <a:rPr lang="sv-SE" dirty="0"/>
              <a:t> </a:t>
            </a:r>
            <a:r>
              <a:rPr lang="sv-SE" dirty="0" err="1"/>
              <a:t>members</a:t>
            </a:r>
            <a:r>
              <a:rPr lang="sv-SE" dirty="0"/>
              <a:t> in </a:t>
            </a:r>
            <a:r>
              <a:rPr lang="sv-SE" dirty="0" err="1"/>
              <a:t>Athens</a:t>
            </a:r>
            <a:r>
              <a:rPr lang="sv-SE" dirty="0"/>
              <a:t>, In order from </a:t>
            </a:r>
            <a:r>
              <a:rPr lang="sv-SE" dirty="0" err="1"/>
              <a:t>left</a:t>
            </a:r>
            <a:r>
              <a:rPr lang="sv-SE" dirty="0"/>
              <a:t> to right -  Alex </a:t>
            </a:r>
            <a:r>
              <a:rPr lang="sv-SE" dirty="0" err="1"/>
              <a:t>Boon</a:t>
            </a:r>
            <a:r>
              <a:rPr lang="sv-SE" dirty="0"/>
              <a:t> (General </a:t>
            </a:r>
            <a:r>
              <a:rPr lang="sv-SE" dirty="0" err="1"/>
              <a:t>Secretary</a:t>
            </a:r>
            <a:r>
              <a:rPr lang="sv-SE" dirty="0"/>
              <a:t>), Gert-Jan </a:t>
            </a:r>
            <a:r>
              <a:rPr lang="sv-SE" dirty="0" err="1"/>
              <a:t>Goede</a:t>
            </a:r>
            <a:r>
              <a:rPr lang="sv-SE" dirty="0"/>
              <a:t> (Vice-President), Marika Jevbratt (President), Hanna </a:t>
            </a:r>
            <a:r>
              <a:rPr lang="sv-SE" dirty="0" err="1"/>
              <a:t>Tommasdottir</a:t>
            </a:r>
            <a:r>
              <a:rPr lang="sv-SE" dirty="0"/>
              <a:t> (</a:t>
            </a:r>
            <a:r>
              <a:rPr lang="sv-SE" dirty="0" err="1"/>
              <a:t>Webdesign</a:t>
            </a:r>
            <a:r>
              <a:rPr lang="sv-SE" dirty="0"/>
              <a:t> &amp; PR),</a:t>
            </a:r>
          </a:p>
          <a:p>
            <a:r>
              <a:rPr lang="sv-SE" dirty="0"/>
              <a:t>Richard </a:t>
            </a:r>
            <a:r>
              <a:rPr lang="sv-SE" dirty="0" err="1"/>
              <a:t>Weynem</a:t>
            </a:r>
            <a:r>
              <a:rPr lang="sv-SE" dirty="0"/>
              <a:t> (Research – PROMS), </a:t>
            </a:r>
            <a:r>
              <a:rPr lang="sv-SE" dirty="0" err="1"/>
              <a:t>Sylke</a:t>
            </a:r>
            <a:r>
              <a:rPr lang="sv-SE" dirty="0"/>
              <a:t> Wagner </a:t>
            </a:r>
            <a:r>
              <a:rPr lang="sv-SE" dirty="0" err="1"/>
              <a:t>Buchard</a:t>
            </a:r>
            <a:r>
              <a:rPr lang="sv-SE" dirty="0"/>
              <a:t> (legal </a:t>
            </a:r>
            <a:r>
              <a:rPr lang="sv-SE" dirty="0" err="1"/>
              <a:t>advisor</a:t>
            </a:r>
            <a:r>
              <a:rPr lang="sv-SE" dirty="0"/>
              <a:t>) – </a:t>
            </a:r>
            <a:r>
              <a:rPr lang="sv-SE" dirty="0" err="1"/>
              <a:t>this</a:t>
            </a:r>
            <a:r>
              <a:rPr lang="sv-SE" dirty="0"/>
              <a:t> post is </a:t>
            </a:r>
            <a:r>
              <a:rPr lang="sv-SE" dirty="0" err="1"/>
              <a:t>now</a:t>
            </a:r>
            <a:r>
              <a:rPr lang="sv-SE" dirty="0"/>
              <a:t> taken by Maurice Cheng, Dimitri </a:t>
            </a:r>
            <a:r>
              <a:rPr lang="sv-SE" dirty="0" err="1"/>
              <a:t>Boulenger</a:t>
            </a:r>
            <a:r>
              <a:rPr lang="sv-SE" dirty="0"/>
              <a:t> (Treasurer), Jonathan Bailey </a:t>
            </a:r>
            <a:r>
              <a:rPr lang="sv-SE" dirty="0" err="1"/>
              <a:t>Teyletche</a:t>
            </a:r>
            <a:r>
              <a:rPr lang="sv-SE" dirty="0"/>
              <a:t> (</a:t>
            </a:r>
            <a:r>
              <a:rPr lang="sv-SE" dirty="0" err="1"/>
              <a:t>Spokesman</a:t>
            </a:r>
            <a:r>
              <a:rPr lang="sv-SE" dirty="0"/>
              <a:t>).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447B7D-E5F7-294C-A785-7B913D02457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1384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err="1"/>
              <a:t>Looking</a:t>
            </a:r>
            <a:r>
              <a:rPr lang="sv-SE" dirty="0"/>
              <a:t> at the </a:t>
            </a:r>
            <a:r>
              <a:rPr lang="sv-SE" dirty="0" err="1"/>
              <a:t>background</a:t>
            </a:r>
            <a:r>
              <a:rPr lang="sv-SE" dirty="0"/>
              <a:t> and the mission </a:t>
            </a:r>
            <a:r>
              <a:rPr lang="sv-SE" dirty="0" err="1"/>
              <a:t>of</a:t>
            </a:r>
            <a:r>
              <a:rPr lang="sv-SE" dirty="0"/>
              <a:t> the 2 organisations – </a:t>
            </a:r>
            <a:r>
              <a:rPr lang="sv-SE" dirty="0" err="1"/>
              <a:t>we</a:t>
            </a:r>
            <a:r>
              <a:rPr lang="sv-SE" dirty="0"/>
              <a:t> </a:t>
            </a:r>
            <a:r>
              <a:rPr lang="sv-SE" dirty="0" err="1"/>
              <a:t>can</a:t>
            </a:r>
            <a:r>
              <a:rPr lang="sv-SE" dirty="0"/>
              <a:t> note </a:t>
            </a:r>
            <a:r>
              <a:rPr lang="sv-SE" dirty="0" err="1"/>
              <a:t>that</a:t>
            </a:r>
            <a:r>
              <a:rPr lang="sv-SE" dirty="0"/>
              <a:t> </a:t>
            </a:r>
            <a:r>
              <a:rPr lang="sv-SE" dirty="0" err="1"/>
              <a:t>we</a:t>
            </a:r>
            <a:r>
              <a:rPr lang="sv-SE" dirty="0"/>
              <a:t> </a:t>
            </a:r>
            <a:r>
              <a:rPr lang="sv-SE" dirty="0" err="1"/>
              <a:t>have</a:t>
            </a:r>
            <a:r>
              <a:rPr lang="sv-SE" dirty="0"/>
              <a:t> a </a:t>
            </a:r>
            <a:r>
              <a:rPr lang="sv-SE" dirty="0" err="1"/>
              <a:t>similar</a:t>
            </a:r>
            <a:r>
              <a:rPr lang="sv-SE" dirty="0"/>
              <a:t> mission, and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course</a:t>
            </a:r>
            <a:r>
              <a:rPr lang="sv-SE" dirty="0"/>
              <a:t> it makes sense </a:t>
            </a:r>
            <a:r>
              <a:rPr lang="sv-SE" dirty="0" err="1"/>
              <a:t>with</a:t>
            </a:r>
            <a:r>
              <a:rPr lang="sv-SE" dirty="0"/>
              <a:t> </a:t>
            </a:r>
            <a:r>
              <a:rPr lang="sv-SE" dirty="0" err="1"/>
              <a:t>one</a:t>
            </a:r>
            <a:r>
              <a:rPr lang="sv-SE" dirty="0"/>
              <a:t> </a:t>
            </a:r>
            <a:r>
              <a:rPr lang="sv-SE" dirty="0" err="1"/>
              <a:t>European</a:t>
            </a:r>
            <a:r>
              <a:rPr lang="sv-SE" dirty="0"/>
              <a:t> organisation, </a:t>
            </a:r>
            <a:r>
              <a:rPr lang="sv-SE" dirty="0" err="1"/>
              <a:t>looking</a:t>
            </a:r>
            <a:r>
              <a:rPr lang="sv-SE" dirty="0"/>
              <a:t> </a:t>
            </a:r>
            <a:r>
              <a:rPr lang="sv-SE" dirty="0" err="1"/>
              <a:t>after</a:t>
            </a:r>
            <a:r>
              <a:rPr lang="sv-SE" dirty="0"/>
              <a:t> the</a:t>
            </a:r>
          </a:p>
          <a:p>
            <a:r>
              <a:rPr lang="sv-SE" dirty="0" err="1"/>
              <a:t>Member</a:t>
            </a:r>
            <a:r>
              <a:rPr lang="sv-SE" dirty="0"/>
              <a:t> associations – </a:t>
            </a:r>
            <a:r>
              <a:rPr lang="sv-SE" dirty="0" err="1"/>
              <a:t>doing</a:t>
            </a:r>
            <a:r>
              <a:rPr lang="sv-SE" dirty="0"/>
              <a:t> the </a:t>
            </a:r>
            <a:r>
              <a:rPr lang="sv-SE" dirty="0" err="1"/>
              <a:t>work</a:t>
            </a:r>
            <a:r>
              <a:rPr lang="sv-SE" dirty="0"/>
              <a:t> </a:t>
            </a:r>
            <a:r>
              <a:rPr lang="sv-SE" dirty="0" err="1"/>
              <a:t>that</a:t>
            </a:r>
            <a:r>
              <a:rPr lang="sv-SE" dirty="0"/>
              <a:t> the </a:t>
            </a:r>
            <a:r>
              <a:rPr lang="sv-SE" dirty="0" err="1"/>
              <a:t>members</a:t>
            </a:r>
            <a:r>
              <a:rPr lang="sv-SE" dirty="0"/>
              <a:t> </a:t>
            </a:r>
            <a:r>
              <a:rPr lang="sv-SE" dirty="0" err="1"/>
              <a:t>are</a:t>
            </a:r>
            <a:r>
              <a:rPr lang="sv-SE" dirty="0"/>
              <a:t> </a:t>
            </a:r>
            <a:r>
              <a:rPr lang="sv-SE" dirty="0" err="1"/>
              <a:t>requesting</a:t>
            </a:r>
            <a:r>
              <a:rPr lang="sv-SE" dirty="0"/>
              <a:t> from </a:t>
            </a:r>
            <a:r>
              <a:rPr lang="sv-SE" dirty="0" err="1"/>
              <a:t>us</a:t>
            </a:r>
            <a:r>
              <a:rPr lang="sv-SE" dirty="0"/>
              <a:t>!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447B7D-E5F7-294C-A785-7B913D02457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3730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The </a:t>
            </a:r>
            <a:r>
              <a:rPr lang="sv-SE" dirty="0" err="1"/>
              <a:t>members</a:t>
            </a:r>
            <a:r>
              <a:rPr lang="sv-SE" dirty="0"/>
              <a:t> </a:t>
            </a:r>
            <a:r>
              <a:rPr lang="sv-SE" dirty="0" err="1"/>
              <a:t>need</a:t>
            </a:r>
            <a:r>
              <a:rPr lang="sv-SE" dirty="0"/>
              <a:t> a strong voice, and the </a:t>
            </a:r>
            <a:r>
              <a:rPr lang="sv-SE" dirty="0" err="1"/>
              <a:t>possibility</a:t>
            </a:r>
            <a:r>
              <a:rPr lang="sv-SE" dirty="0"/>
              <a:t> to </a:t>
            </a:r>
            <a:r>
              <a:rPr lang="sv-SE" dirty="0" err="1"/>
              <a:t>work</a:t>
            </a:r>
            <a:r>
              <a:rPr lang="sv-SE" dirty="0"/>
              <a:t> </a:t>
            </a:r>
            <a:r>
              <a:rPr lang="sv-SE" dirty="0" err="1"/>
              <a:t>together</a:t>
            </a:r>
            <a:r>
              <a:rPr lang="sv-SE" dirty="0"/>
              <a:t> </a:t>
            </a:r>
            <a:r>
              <a:rPr lang="sv-SE" dirty="0" err="1"/>
              <a:t>with</a:t>
            </a:r>
            <a:r>
              <a:rPr lang="sv-SE" dirty="0"/>
              <a:t> common </a:t>
            </a:r>
            <a:r>
              <a:rPr lang="sv-SE" dirty="0" err="1"/>
              <a:t>goals</a:t>
            </a:r>
            <a:r>
              <a:rPr lang="sv-SE" dirty="0"/>
              <a:t> – </a:t>
            </a:r>
            <a:r>
              <a:rPr lang="sv-SE" dirty="0" err="1"/>
              <a:t>we</a:t>
            </a:r>
            <a:r>
              <a:rPr lang="sv-SE" dirty="0"/>
              <a:t> </a:t>
            </a:r>
            <a:r>
              <a:rPr lang="sv-SE" dirty="0" err="1"/>
              <a:t>should</a:t>
            </a:r>
            <a:r>
              <a:rPr lang="sv-SE" dirty="0"/>
              <a:t> all be </a:t>
            </a:r>
            <a:r>
              <a:rPr lang="sv-SE" dirty="0" err="1"/>
              <a:t>united</a:t>
            </a:r>
            <a:r>
              <a:rPr lang="sv-SE" dirty="0"/>
              <a:t>, </a:t>
            </a:r>
            <a:r>
              <a:rPr lang="sv-SE" dirty="0" err="1"/>
              <a:t>working</a:t>
            </a:r>
            <a:r>
              <a:rPr lang="sv-SE" dirty="0"/>
              <a:t> </a:t>
            </a:r>
            <a:r>
              <a:rPr lang="sv-SE" dirty="0" err="1"/>
              <a:t>togher</a:t>
            </a:r>
            <a:r>
              <a:rPr lang="sv-SE" dirty="0"/>
              <a:t>, </a:t>
            </a:r>
            <a:r>
              <a:rPr lang="sv-SE" dirty="0" err="1"/>
              <a:t>drawing</a:t>
            </a:r>
            <a:r>
              <a:rPr lang="sv-SE" dirty="0"/>
              <a:t> from </a:t>
            </a:r>
            <a:r>
              <a:rPr lang="sv-SE" dirty="0" err="1"/>
              <a:t>eachothers</a:t>
            </a:r>
            <a:r>
              <a:rPr lang="sv-SE" dirty="0"/>
              <a:t> </a:t>
            </a:r>
            <a:r>
              <a:rPr lang="sv-SE" dirty="0" err="1"/>
              <a:t>successes</a:t>
            </a:r>
            <a:r>
              <a:rPr lang="sv-SE" dirty="0"/>
              <a:t> and </a:t>
            </a:r>
            <a:r>
              <a:rPr lang="sv-SE" dirty="0" err="1"/>
              <a:t>mistakes</a:t>
            </a:r>
            <a:r>
              <a:rPr lang="sv-SE" dirty="0"/>
              <a:t>!</a:t>
            </a:r>
          </a:p>
          <a:p>
            <a:r>
              <a:rPr lang="sv-SE" dirty="0"/>
              <a:t>The EFFO </a:t>
            </a:r>
            <a:r>
              <a:rPr lang="sv-SE" dirty="0" err="1"/>
              <a:t>should</a:t>
            </a:r>
            <a:r>
              <a:rPr lang="sv-SE" dirty="0"/>
              <a:t> be </a:t>
            </a:r>
            <a:r>
              <a:rPr lang="sv-SE" dirty="0" err="1"/>
              <a:t>there</a:t>
            </a:r>
            <a:r>
              <a:rPr lang="sv-SE" dirty="0"/>
              <a:t> for all </a:t>
            </a:r>
            <a:r>
              <a:rPr lang="sv-SE" dirty="0" err="1"/>
              <a:t>these</a:t>
            </a:r>
            <a:r>
              <a:rPr lang="sv-SE" dirty="0"/>
              <a:t> </a:t>
            </a:r>
            <a:r>
              <a:rPr lang="sv-SE" dirty="0" err="1"/>
              <a:t>aspects</a:t>
            </a:r>
            <a:r>
              <a:rPr lang="sv-SE" dirty="0"/>
              <a:t> as a </a:t>
            </a:r>
            <a:r>
              <a:rPr lang="sv-SE" dirty="0" err="1"/>
              <a:t>cog</a:t>
            </a:r>
            <a:r>
              <a:rPr lang="sv-SE" dirty="0"/>
              <a:t> in the </a:t>
            </a:r>
            <a:r>
              <a:rPr lang="sv-SE" dirty="0" err="1"/>
              <a:t>wheel</a:t>
            </a:r>
            <a:r>
              <a:rPr lang="sv-SE" dirty="0"/>
              <a:t>!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447B7D-E5F7-294C-A785-7B913D02457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0355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I </a:t>
            </a:r>
            <a:r>
              <a:rPr lang="sv-SE" dirty="0" err="1"/>
              <a:t>said</a:t>
            </a:r>
            <a:r>
              <a:rPr lang="sv-SE" dirty="0"/>
              <a:t> it </a:t>
            </a:r>
            <a:r>
              <a:rPr lang="sv-SE" dirty="0" err="1"/>
              <a:t>before</a:t>
            </a:r>
            <a:r>
              <a:rPr lang="sv-SE" dirty="0"/>
              <a:t> ”the EFFO </a:t>
            </a:r>
            <a:r>
              <a:rPr lang="sv-SE" dirty="0" err="1"/>
              <a:t>should</a:t>
            </a:r>
            <a:r>
              <a:rPr lang="sv-SE" dirty="0"/>
              <a:t> be </a:t>
            </a:r>
            <a:r>
              <a:rPr lang="sv-SE" dirty="0" err="1"/>
              <a:t>there</a:t>
            </a:r>
            <a:r>
              <a:rPr lang="sv-SE" dirty="0"/>
              <a:t> to support research, </a:t>
            </a:r>
            <a:r>
              <a:rPr lang="sv-SE" dirty="0" err="1"/>
              <a:t>education</a:t>
            </a:r>
            <a:r>
              <a:rPr lang="sv-SE" dirty="0"/>
              <a:t>, standards and </a:t>
            </a:r>
            <a:r>
              <a:rPr lang="sv-SE" dirty="0" err="1"/>
              <a:t>professional</a:t>
            </a:r>
            <a:r>
              <a:rPr lang="sv-SE" dirty="0"/>
              <a:t> </a:t>
            </a:r>
            <a:r>
              <a:rPr lang="sv-SE" dirty="0" err="1"/>
              <a:t>practice</a:t>
            </a:r>
            <a:r>
              <a:rPr lang="sv-SE" dirty="0"/>
              <a:t>!  The EFFO </a:t>
            </a:r>
            <a:r>
              <a:rPr lang="sv-SE" dirty="0" err="1"/>
              <a:t>should</a:t>
            </a:r>
            <a:r>
              <a:rPr lang="sv-SE" dirty="0"/>
              <a:t> be a force to be </a:t>
            </a:r>
            <a:r>
              <a:rPr lang="sv-SE" dirty="0" err="1"/>
              <a:t>recond</a:t>
            </a:r>
            <a:r>
              <a:rPr lang="sv-SE" dirty="0"/>
              <a:t> </a:t>
            </a:r>
            <a:r>
              <a:rPr lang="sv-SE" dirty="0" err="1"/>
              <a:t>with</a:t>
            </a:r>
            <a:r>
              <a:rPr lang="sv-SE" dirty="0"/>
              <a:t>, </a:t>
            </a:r>
            <a:r>
              <a:rPr lang="sv-SE" dirty="0" err="1"/>
              <a:t>supporting</a:t>
            </a:r>
            <a:r>
              <a:rPr lang="sv-SE" dirty="0"/>
              <a:t> and </a:t>
            </a:r>
            <a:r>
              <a:rPr lang="sv-SE" dirty="0" err="1"/>
              <a:t>looking</a:t>
            </a:r>
            <a:r>
              <a:rPr lang="sv-SE" dirty="0"/>
              <a:t> </a:t>
            </a:r>
            <a:r>
              <a:rPr lang="sv-SE" dirty="0" err="1"/>
              <a:t>after</a:t>
            </a:r>
            <a:r>
              <a:rPr lang="sv-SE" dirty="0"/>
              <a:t> </a:t>
            </a:r>
            <a:r>
              <a:rPr lang="sv-SE" dirty="0" err="1"/>
              <a:t>its</a:t>
            </a:r>
            <a:r>
              <a:rPr lang="sv-SE" dirty="0"/>
              <a:t> </a:t>
            </a:r>
            <a:r>
              <a:rPr lang="sv-SE" dirty="0" err="1"/>
              <a:t>members</a:t>
            </a:r>
            <a:r>
              <a:rPr lang="sv-SE" dirty="0"/>
              <a:t> in </a:t>
            </a:r>
            <a:r>
              <a:rPr lang="sv-SE" dirty="0" err="1"/>
              <a:t>pursuing</a:t>
            </a:r>
            <a:r>
              <a:rPr lang="sv-SE" dirty="0"/>
              <a:t> </a:t>
            </a:r>
            <a:r>
              <a:rPr lang="sv-SE" dirty="0" err="1"/>
              <a:t>theirs</a:t>
            </a:r>
            <a:r>
              <a:rPr lang="sv-SE" dirty="0"/>
              <a:t> and </a:t>
            </a:r>
            <a:r>
              <a:rPr lang="sv-SE" dirty="0" err="1"/>
              <a:t>our</a:t>
            </a:r>
            <a:r>
              <a:rPr lang="sv-SE" dirty="0"/>
              <a:t> common </a:t>
            </a:r>
            <a:r>
              <a:rPr lang="sv-SE" dirty="0" err="1"/>
              <a:t>goals</a:t>
            </a:r>
            <a:r>
              <a:rPr lang="sv-SE" dirty="0"/>
              <a:t>!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447B7D-E5F7-294C-A785-7B913D02457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1011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It </a:t>
            </a:r>
            <a:r>
              <a:rPr lang="sv-SE" dirty="0" err="1"/>
              <a:t>was</a:t>
            </a:r>
            <a:r>
              <a:rPr lang="sv-SE" dirty="0"/>
              <a:t> a </a:t>
            </a:r>
            <a:r>
              <a:rPr lang="sv-SE" dirty="0" err="1"/>
              <a:t>sunny</a:t>
            </a:r>
            <a:r>
              <a:rPr lang="sv-SE" dirty="0"/>
              <a:t> </a:t>
            </a:r>
            <a:r>
              <a:rPr lang="sv-SE" dirty="0" err="1"/>
              <a:t>day</a:t>
            </a:r>
            <a:r>
              <a:rPr lang="sv-SE" dirty="0"/>
              <a:t> in </a:t>
            </a:r>
            <a:r>
              <a:rPr lang="sv-SE" dirty="0" err="1"/>
              <a:t>Athens</a:t>
            </a:r>
            <a:r>
              <a:rPr lang="sv-SE" dirty="0"/>
              <a:t> </a:t>
            </a:r>
            <a:r>
              <a:rPr lang="sv-SE" dirty="0" err="1"/>
              <a:t>when</a:t>
            </a:r>
            <a:r>
              <a:rPr lang="sv-SE" dirty="0"/>
              <a:t> it all </a:t>
            </a:r>
            <a:r>
              <a:rPr lang="sv-SE" dirty="0" err="1"/>
              <a:t>happend</a:t>
            </a:r>
            <a:r>
              <a:rPr lang="sv-SE" dirty="0"/>
              <a:t>! The </a:t>
            </a:r>
            <a:r>
              <a:rPr lang="sv-SE" dirty="0" err="1"/>
              <a:t>merger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EFO and FORE – </a:t>
            </a:r>
            <a:r>
              <a:rPr lang="sv-SE" dirty="0" err="1"/>
              <a:t>Now</a:t>
            </a:r>
            <a:r>
              <a:rPr lang="sv-SE" dirty="0"/>
              <a:t> the new </a:t>
            </a:r>
            <a:r>
              <a:rPr lang="sv-SE" dirty="0" err="1"/>
              <a:t>journey</a:t>
            </a:r>
            <a:r>
              <a:rPr lang="sv-SE" dirty="0"/>
              <a:t> </a:t>
            </a:r>
            <a:r>
              <a:rPr lang="sv-SE" dirty="0" err="1"/>
              <a:t>begins</a:t>
            </a:r>
            <a:r>
              <a:rPr lang="sv-SE" dirty="0"/>
              <a:t>!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447B7D-E5F7-294C-A785-7B913D02457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805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/>
          <a:srcRect l="22406" t="18049" r="2906" b="18932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15" name="Group 14"/>
          <p:cNvGrpSpPr/>
          <p:nvPr userDrawn="1"/>
        </p:nvGrpSpPr>
        <p:grpSpPr>
          <a:xfrm>
            <a:off x="6610350" y="2622551"/>
            <a:ext cx="2533650" cy="2520951"/>
            <a:chOff x="6610350" y="2622551"/>
            <a:chExt cx="2533650" cy="2520951"/>
          </a:xfrm>
        </p:grpSpPr>
        <p:pic>
          <p:nvPicPr>
            <p:cNvPr id="5" name="Picture 4" descr="White-Corner.pn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9400" y="2956891"/>
              <a:ext cx="2514600" cy="2186609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 userDrawn="1"/>
          </p:nvPicPr>
          <p:blipFill rotWithShape="1">
            <a:blip r:embed="rId4"/>
            <a:srcRect r="71893" b="51284"/>
            <a:stretch/>
          </p:blipFill>
          <p:spPr>
            <a:xfrm>
              <a:off x="6610350" y="2950542"/>
              <a:ext cx="2533650" cy="219296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 userDrawn="1"/>
          </p:nvPicPr>
          <p:blipFill rotWithShape="1">
            <a:blip r:embed="rId5"/>
            <a:srcRect r="71240" b="46881"/>
            <a:stretch/>
          </p:blipFill>
          <p:spPr>
            <a:xfrm>
              <a:off x="6654800" y="2847657"/>
              <a:ext cx="2489200" cy="2295843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 userDrawn="1"/>
          </p:nvPicPr>
          <p:blipFill rotWithShape="1">
            <a:blip r:embed="rId6"/>
            <a:srcRect r="74028" b="44792"/>
            <a:stretch/>
          </p:blipFill>
          <p:spPr>
            <a:xfrm>
              <a:off x="6769100" y="2622551"/>
              <a:ext cx="2374900" cy="2520950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94466" y="457164"/>
            <a:ext cx="6392333" cy="1066800"/>
          </a:xfrm>
        </p:spPr>
        <p:txBody>
          <a:bodyPr anchor="b">
            <a:normAutofit/>
          </a:bodyPr>
          <a:lstStyle>
            <a:lvl1pPr>
              <a:lnSpc>
                <a:spcPts val="4200"/>
              </a:lnSpc>
              <a:defRPr sz="36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294466" y="1689064"/>
            <a:ext cx="6392334" cy="685800"/>
          </a:xfrm>
        </p:spPr>
        <p:txBody>
          <a:bodyPr>
            <a:normAutofit/>
          </a:bodyPr>
          <a:lstStyle>
            <a:lvl1pPr marL="0" indent="0" algn="l">
              <a:lnSpc>
                <a:spcPts val="2700"/>
              </a:lnSpc>
              <a:buNone/>
              <a:defRPr sz="1800" cap="all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294466" y="4190700"/>
            <a:ext cx="4430184" cy="390444"/>
          </a:xfrm>
        </p:spPr>
        <p:txBody>
          <a:bodyPr/>
          <a:lstStyle>
            <a:lvl1pPr>
              <a:lnSpc>
                <a:spcPts val="2200"/>
              </a:lnSpc>
              <a:defRPr sz="1600">
                <a:solidFill>
                  <a:srgbClr val="FFFFFF"/>
                </a:solidFill>
              </a:defRPr>
            </a:lvl1pPr>
          </a:lstStyle>
          <a:p>
            <a:r>
              <a:rPr lang="en-US"/>
              <a:t>September 28–29, 2018</a:t>
            </a:r>
            <a:endParaRPr lang="en-US" dirty="0"/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7036125" y="3799864"/>
            <a:ext cx="1714175" cy="1027538"/>
            <a:chOff x="7036125" y="3799864"/>
            <a:chExt cx="1714175" cy="1027538"/>
          </a:xfrm>
        </p:grpSpPr>
        <p:pic>
          <p:nvPicPr>
            <p:cNvPr id="8" name="Picture 7"/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36125" y="4602979"/>
              <a:ext cx="768025" cy="224423"/>
            </a:xfrm>
            <a:prstGeom prst="rect">
              <a:avLst/>
            </a:prstGeom>
          </p:spPr>
        </p:pic>
        <p:pic>
          <p:nvPicPr>
            <p:cNvPr id="9" name="Picture 8" descr="OIA-logo-orange-gray-VECTOR.png"/>
            <p:cNvPicPr>
              <a:picLocks noChangeAspect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75009" y="4474364"/>
              <a:ext cx="575291" cy="329415"/>
            </a:xfrm>
            <a:prstGeom prst="rect">
              <a:avLst/>
            </a:prstGeom>
          </p:spPr>
        </p:pic>
        <p:pic>
          <p:nvPicPr>
            <p:cNvPr id="10" name="Picture 9" descr="EOS.png"/>
            <p:cNvPicPr>
              <a:picLocks noChangeAspect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38" r="6101"/>
            <a:stretch/>
          </p:blipFill>
          <p:spPr>
            <a:xfrm>
              <a:off x="7892791" y="3799864"/>
              <a:ext cx="616203" cy="7570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648897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>
            <a:normAutofit/>
          </a:bodyPr>
          <a:lstStyle>
            <a:lvl1pPr marL="0" indent="0">
              <a:lnSpc>
                <a:spcPts val="18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7F7F7F"/>
                </a:solidFill>
              </a:rPr>
              <a:t>SEPTEMBER 28–20, 2018  </a:t>
            </a:r>
            <a:r>
              <a:rPr lang="en-US">
                <a:solidFill>
                  <a:schemeClr val="accent1"/>
                </a:solidFill>
              </a:rPr>
              <a:t>•</a:t>
            </a:r>
            <a:r>
              <a:rPr lang="en-US"/>
              <a:t>  </a:t>
            </a:r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t>DUBAI, UNITED ARAB EMIRATES 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3809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792288" y="4025504"/>
            <a:ext cx="5486400" cy="603647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7F7F7F"/>
                </a:solidFill>
              </a:rPr>
              <a:t>SEPTEMBER 28–20, 2018  </a:t>
            </a:r>
            <a:r>
              <a:rPr lang="en-US">
                <a:solidFill>
                  <a:schemeClr val="accent1"/>
                </a:solidFill>
              </a:rPr>
              <a:t>•</a:t>
            </a:r>
            <a:r>
              <a:rPr lang="en-US"/>
              <a:t>  </a:t>
            </a:r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t>DUBAI, UNITED ARAB EMIRATES 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85E2F-06A6-F940-9663-D5081581B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948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355600" y="1187450"/>
            <a:ext cx="8792633" cy="39560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Building-corner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5750" y="2963241"/>
            <a:ext cx="2514600" cy="21866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5834" y="1464737"/>
            <a:ext cx="6392333" cy="1066800"/>
          </a:xfrm>
        </p:spPr>
        <p:txBody>
          <a:bodyPr anchor="b">
            <a:normAutofit/>
          </a:bodyPr>
          <a:lstStyle>
            <a:lvl1pPr>
              <a:lnSpc>
                <a:spcPts val="4200"/>
              </a:lnSpc>
              <a:defRPr sz="3600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5833" y="2696637"/>
            <a:ext cx="6392334" cy="685800"/>
          </a:xfrm>
        </p:spPr>
        <p:txBody>
          <a:bodyPr>
            <a:normAutofit/>
          </a:bodyPr>
          <a:lstStyle>
            <a:lvl1pPr marL="0" indent="0" algn="l">
              <a:lnSpc>
                <a:spcPts val="2700"/>
              </a:lnSpc>
              <a:buNone/>
              <a:defRPr sz="18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5" name="Rectangle 14"/>
          <p:cNvSpPr/>
          <p:nvPr userDrawn="1"/>
        </p:nvSpPr>
        <p:spPr>
          <a:xfrm>
            <a:off x="1375833" y="2591649"/>
            <a:ext cx="7772400" cy="45719"/>
          </a:xfrm>
          <a:prstGeom prst="rect">
            <a:avLst/>
          </a:prstGeom>
          <a:gradFill>
            <a:gsLst>
              <a:gs pos="20000">
                <a:schemeClr val="accent5"/>
              </a:gs>
              <a:gs pos="90000">
                <a:schemeClr val="tx2"/>
              </a:gs>
              <a:gs pos="50000">
                <a:schemeClr val="accent6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3"/>
          <a:srcRect r="71893" b="51284"/>
          <a:stretch/>
        </p:blipFill>
        <p:spPr>
          <a:xfrm>
            <a:off x="6616700" y="2956892"/>
            <a:ext cx="2533650" cy="219296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 rotWithShape="1">
          <a:blip r:embed="rId4"/>
          <a:srcRect r="71240" b="46881"/>
          <a:stretch/>
        </p:blipFill>
        <p:spPr>
          <a:xfrm>
            <a:off x="6661150" y="2854007"/>
            <a:ext cx="2489200" cy="229584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 rotWithShape="1">
          <a:blip r:embed="rId5"/>
          <a:srcRect r="74028" b="44792"/>
          <a:stretch/>
        </p:blipFill>
        <p:spPr>
          <a:xfrm>
            <a:off x="6775450" y="2628901"/>
            <a:ext cx="2374900" cy="252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1848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p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355600" y="1187450"/>
            <a:ext cx="8792633" cy="39560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5834" y="1464737"/>
            <a:ext cx="6392333" cy="1066800"/>
          </a:xfrm>
        </p:spPr>
        <p:txBody>
          <a:bodyPr anchor="b">
            <a:normAutofit/>
          </a:bodyPr>
          <a:lstStyle>
            <a:lvl1pPr>
              <a:lnSpc>
                <a:spcPts val="4200"/>
              </a:lnSpc>
              <a:defRPr sz="3600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5833" y="2696637"/>
            <a:ext cx="6392334" cy="685800"/>
          </a:xfrm>
        </p:spPr>
        <p:txBody>
          <a:bodyPr>
            <a:normAutofit/>
          </a:bodyPr>
          <a:lstStyle>
            <a:lvl1pPr marL="0" indent="0" algn="l">
              <a:lnSpc>
                <a:spcPts val="2700"/>
              </a:lnSpc>
              <a:buNone/>
              <a:defRPr sz="18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5" name="Rectangle 14"/>
          <p:cNvSpPr/>
          <p:nvPr userDrawn="1"/>
        </p:nvSpPr>
        <p:spPr>
          <a:xfrm>
            <a:off x="1375833" y="2591649"/>
            <a:ext cx="7772400" cy="45719"/>
          </a:xfrm>
          <a:prstGeom prst="rect">
            <a:avLst/>
          </a:prstGeom>
          <a:gradFill>
            <a:gsLst>
              <a:gs pos="20000">
                <a:schemeClr val="accent5"/>
              </a:gs>
              <a:gs pos="90000">
                <a:schemeClr val="tx2"/>
              </a:gs>
              <a:gs pos="50000">
                <a:schemeClr val="accent6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6616700" y="2628901"/>
            <a:ext cx="2533650" cy="2520951"/>
            <a:chOff x="6616700" y="2628901"/>
            <a:chExt cx="2533650" cy="2520951"/>
          </a:xfrm>
        </p:grpSpPr>
        <p:pic>
          <p:nvPicPr>
            <p:cNvPr id="10" name="Picture 9"/>
            <p:cNvPicPr>
              <a:picLocks noChangeAspect="1"/>
            </p:cNvPicPr>
            <p:nvPr userDrawn="1"/>
          </p:nvPicPr>
          <p:blipFill rotWithShape="1">
            <a:blip r:embed="rId2"/>
            <a:srcRect r="71893" b="51284"/>
            <a:stretch/>
          </p:blipFill>
          <p:spPr>
            <a:xfrm>
              <a:off x="6616700" y="2956892"/>
              <a:ext cx="2533650" cy="219296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 userDrawn="1"/>
          </p:nvPicPr>
          <p:blipFill rotWithShape="1">
            <a:blip r:embed="rId3"/>
            <a:srcRect r="71240" b="46881"/>
            <a:stretch/>
          </p:blipFill>
          <p:spPr>
            <a:xfrm>
              <a:off x="6661150" y="2854007"/>
              <a:ext cx="2489200" cy="2295843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 userDrawn="1"/>
          </p:nvPicPr>
          <p:blipFill rotWithShape="1">
            <a:blip r:embed="rId4"/>
            <a:srcRect r="74028" b="44792"/>
            <a:stretch/>
          </p:blipFill>
          <p:spPr>
            <a:xfrm>
              <a:off x="6775450" y="2628901"/>
              <a:ext cx="2374900" cy="25209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610110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19072"/>
            <a:ext cx="8229600" cy="286207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/>
            </a:lvl1pPr>
          </a:lstStyle>
          <a:p>
            <a:r>
              <a:rPr lang="en-US">
                <a:solidFill>
                  <a:srgbClr val="7F7F7F"/>
                </a:solidFill>
              </a:rPr>
              <a:t>SEPTEMBER 28–20, 2018  </a:t>
            </a:r>
            <a:r>
              <a:rPr lang="en-US">
                <a:solidFill>
                  <a:schemeClr val="accent1"/>
                </a:solidFill>
              </a:rPr>
              <a:t>•</a:t>
            </a:r>
            <a:r>
              <a:rPr lang="en-US"/>
              <a:t>  </a:t>
            </a:r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t>DUBAI, UNITED ARAB EMIRATES 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85E2F-06A6-F940-9663-D5081581B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671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19071"/>
            <a:ext cx="4038600" cy="2929129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3"/>
            <a:ext cx="4038600" cy="292912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7F7F7F"/>
                </a:solidFill>
              </a:rPr>
              <a:t>SEPTEMBER 28–20, 2018  </a:t>
            </a:r>
            <a:r>
              <a:rPr lang="en-US">
                <a:solidFill>
                  <a:schemeClr val="accent1"/>
                </a:solidFill>
              </a:rPr>
              <a:t>•</a:t>
            </a:r>
            <a:r>
              <a:rPr lang="en-US"/>
              <a:t>  </a:t>
            </a:r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t>DUBAI, UNITED ARAB EMIRATES 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85E2F-06A6-F940-9663-D5081581B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4123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457198" y="457200"/>
            <a:ext cx="4038601" cy="419100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8200" y="457200"/>
            <a:ext cx="4038600" cy="68580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3"/>
            <a:ext cx="4038600" cy="292912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7F7F7F"/>
                </a:solidFill>
              </a:rPr>
              <a:t>SEPTEMBER 28–20, 2018  </a:t>
            </a:r>
            <a:r>
              <a:rPr lang="en-US">
                <a:solidFill>
                  <a:schemeClr val="accent1"/>
                </a:solidFill>
              </a:rPr>
              <a:t>•</a:t>
            </a:r>
            <a:r>
              <a:rPr lang="en-US"/>
              <a:t>  </a:t>
            </a:r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t>DUBAI, UNITED ARAB EMIRATES 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85E2F-06A6-F940-9663-D5081581B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8458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685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14500"/>
            <a:ext cx="4040188" cy="479822"/>
          </a:xfrm>
        </p:spPr>
        <p:txBody>
          <a:bodyPr anchor="b">
            <a:normAutofit/>
          </a:bodyPr>
          <a:lstStyle>
            <a:lvl1pPr marL="0" indent="0">
              <a:lnSpc>
                <a:spcPts val="2000"/>
              </a:lnSpc>
              <a:buNone/>
              <a:defRPr sz="2000" b="0">
                <a:solidFill>
                  <a:srgbClr val="22A49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247900"/>
            <a:ext cx="4038600" cy="23241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0850"/>
            <a:ext cx="4041775" cy="479822"/>
          </a:xfrm>
        </p:spPr>
        <p:txBody>
          <a:bodyPr anchor="b">
            <a:normAutofit/>
          </a:bodyPr>
          <a:lstStyle>
            <a:lvl1pPr marL="0" indent="0">
              <a:lnSpc>
                <a:spcPts val="2000"/>
              </a:lnSpc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2254250"/>
            <a:ext cx="4038600" cy="23177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7F7F7F"/>
                </a:solidFill>
              </a:rPr>
              <a:t>SEPTEMBER 28–20, 2018  </a:t>
            </a:r>
            <a:r>
              <a:rPr lang="en-US">
                <a:solidFill>
                  <a:schemeClr val="accent1"/>
                </a:solidFill>
              </a:rPr>
              <a:t>•</a:t>
            </a:r>
            <a:r>
              <a:rPr lang="en-US"/>
              <a:t>  </a:t>
            </a:r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t>DUBAI, UNITED ARAB EMIRATES 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85E2F-06A6-F940-9663-D5081581B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316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7F7F7F"/>
                </a:solidFill>
              </a:rPr>
              <a:t>SEPTEMBER 28–20, 2018  </a:t>
            </a:r>
            <a:r>
              <a:rPr lang="en-US">
                <a:solidFill>
                  <a:schemeClr val="accent1"/>
                </a:solidFill>
              </a:rPr>
              <a:t>•</a:t>
            </a:r>
            <a:r>
              <a:rPr lang="en-US"/>
              <a:t>  </a:t>
            </a:r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t>DUBAI, UNITED ARAB EMIRATES 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85E2F-06A6-F940-9663-D5081581B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5454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7F7F7F"/>
                </a:solidFill>
              </a:rPr>
              <a:t>SEPTEMBER 28–20, 2018  </a:t>
            </a:r>
            <a:r>
              <a:rPr lang="en-US">
                <a:solidFill>
                  <a:schemeClr val="accent1"/>
                </a:solidFill>
              </a:rPr>
              <a:t>•</a:t>
            </a:r>
            <a:r>
              <a:rPr lang="en-US"/>
              <a:t>  </a:t>
            </a:r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t>DUBAI, UNITED ARAB EMIRATES 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85E2F-06A6-F940-9663-D5081581B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488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Page-number.pn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5844" y="4584700"/>
            <a:ext cx="494505" cy="5651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685800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19072"/>
            <a:ext cx="8229600" cy="2971800"/>
          </a:xfrm>
          <a:prstGeom prst="rect">
            <a:avLst/>
          </a:prstGeom>
        </p:spPr>
        <p:txBody>
          <a:bodyPr vert="horz" lIns="0" tIns="0" rIns="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199" y="4838700"/>
            <a:ext cx="6951134" cy="202408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 baseline="0">
                <a:solidFill>
                  <a:srgbClr val="000000"/>
                </a:solidFill>
              </a:defRPr>
            </a:lvl1pPr>
          </a:lstStyle>
          <a:p>
            <a:r>
              <a:rPr lang="en-US">
                <a:solidFill>
                  <a:srgbClr val="7F7F7F"/>
                </a:solidFill>
              </a:rPr>
              <a:t>SEPTEMBER 28–20, 2018  </a:t>
            </a:r>
            <a:r>
              <a:rPr lang="en-US">
                <a:solidFill>
                  <a:schemeClr val="accent1"/>
                </a:solidFill>
              </a:rPr>
              <a:t>•</a:t>
            </a:r>
            <a:r>
              <a:rPr lang="en-US"/>
              <a:t>  </a:t>
            </a:r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t>DUBAI, UNITED ARAB EMIRATES 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42244" y="4838700"/>
            <a:ext cx="593806" cy="202408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600" baseline="0">
                <a:solidFill>
                  <a:schemeClr val="bg1"/>
                </a:solidFill>
              </a:defRPr>
            </a:lvl1pPr>
          </a:lstStyle>
          <a:p>
            <a:fld id="{D0A85E2F-06A6-F940-9663-D5081581B70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457199" y="1371600"/>
            <a:ext cx="8686801" cy="45719"/>
          </a:xfrm>
          <a:prstGeom prst="rect">
            <a:avLst/>
          </a:prstGeom>
          <a:gradFill>
            <a:gsLst>
              <a:gs pos="20000">
                <a:schemeClr val="accent6"/>
              </a:gs>
              <a:gs pos="90000">
                <a:schemeClr val="tx2"/>
              </a:gs>
              <a:gs pos="50000">
                <a:schemeClr val="accent1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549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2" r:id="rId1"/>
    <p:sldLayoutId id="2147483874" r:id="rId2"/>
    <p:sldLayoutId id="2147483875" r:id="rId3"/>
    <p:sldLayoutId id="2147483863" r:id="rId4"/>
    <p:sldLayoutId id="2147483865" r:id="rId5"/>
    <p:sldLayoutId id="2147483872" r:id="rId6"/>
    <p:sldLayoutId id="2147483866" r:id="rId7"/>
    <p:sldLayoutId id="2147483867" r:id="rId8"/>
    <p:sldLayoutId id="2147483868" r:id="rId9"/>
    <p:sldLayoutId id="2147483869" r:id="rId10"/>
    <p:sldLayoutId id="2147483870" r:id="rId11"/>
  </p:sldLayoutIdLst>
  <p:hf hdr="0"/>
  <p:txStyles>
    <p:titleStyle>
      <a:lvl1pPr algn="l" defTabSz="457200" rtl="0" eaLnBrk="1" latinLnBrk="0" hangingPunct="1">
        <a:lnSpc>
          <a:spcPts val="2700"/>
        </a:lnSpc>
        <a:spcBef>
          <a:spcPct val="0"/>
        </a:spcBef>
        <a:buNone/>
        <a:defRPr sz="3200" b="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74625" indent="-174625" algn="l" defTabSz="457200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358775" indent="-184150" algn="l" defTabSz="457200" rtl="0" eaLnBrk="1" latinLnBrk="0" hangingPunct="1">
        <a:spcBef>
          <a:spcPts val="400"/>
        </a:spcBef>
        <a:buClr>
          <a:schemeClr val="accent1"/>
        </a:buClr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534988" indent="-176213" algn="l" defTabSz="457200" rtl="0" eaLnBrk="1" latinLnBrk="0" hangingPunct="1">
        <a:spcBef>
          <a:spcPts val="400"/>
        </a:spcBef>
        <a:buClr>
          <a:schemeClr val="accent1"/>
        </a:buClr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717550" indent="-182563" algn="l" defTabSz="457200" rtl="0" eaLnBrk="1" latinLnBrk="0" hangingPunct="1">
        <a:spcBef>
          <a:spcPts val="400"/>
        </a:spcBef>
        <a:buClr>
          <a:schemeClr val="accent1"/>
        </a:buClr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841375" indent="-123825" algn="l" defTabSz="457200" rtl="0" eaLnBrk="1" latinLnBrk="0" hangingPunct="1">
        <a:spcBef>
          <a:spcPts val="400"/>
        </a:spcBef>
        <a:buClr>
          <a:schemeClr val="accent1"/>
        </a:buClr>
        <a:buFont typeface="Arial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tiff"/><Relationship Id="rId4" Type="http://schemas.openxmlformats.org/officeDocument/2006/relationships/image" Target="../media/image12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Emirates </a:t>
            </a:r>
            <a:br>
              <a:rPr lang="en-US" dirty="0"/>
            </a:br>
            <a:r>
              <a:rPr lang="en-US" dirty="0"/>
              <a:t>Osteopathic Conference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September 28–29, 2018</a:t>
            </a:r>
          </a:p>
          <a:p>
            <a:r>
              <a:rPr lang="en-US" dirty="0"/>
              <a:t>Dubai, United Arab Emirates</a:t>
            </a:r>
          </a:p>
        </p:txBody>
      </p:sp>
    </p:spTree>
    <p:extLst>
      <p:ext uri="{BB962C8B-B14F-4D97-AF65-F5344CB8AC3E}">
        <p14:creationId xmlns:p14="http://schemas.microsoft.com/office/powerpoint/2010/main" val="41069194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do members need?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0100" y="1525814"/>
            <a:ext cx="7543800" cy="3293009"/>
          </a:xfrm>
        </p:spPr>
        <p:txBody>
          <a:bodyPr>
            <a:noAutofit/>
          </a:bodyPr>
          <a:lstStyle/>
          <a:p>
            <a:pPr marL="238125" indent="-238125">
              <a:buFont typeface="Wingdings" charset="2"/>
              <a:buChar char="§"/>
            </a:pPr>
            <a:r>
              <a:rPr lang="en-GB" sz="1300" b="1" dirty="0">
                <a:solidFill>
                  <a:schemeClr val="tx2"/>
                </a:solidFill>
                <a:latin typeface="Calibri Light" charset="0"/>
                <a:ea typeface="Calibri Light" charset="0"/>
                <a:cs typeface="Calibri Light" charset="0"/>
              </a:rPr>
              <a:t>Recognition by </a:t>
            </a:r>
          </a:p>
          <a:p>
            <a:pPr marL="492110" lvl="1" indent="-272654">
              <a:buFont typeface="Courier New" charset="0"/>
              <a:buChar char="o"/>
            </a:pPr>
            <a:r>
              <a:rPr lang="en-GB" sz="1300" dirty="0">
                <a:solidFill>
                  <a:schemeClr val="tx2"/>
                </a:solidFill>
                <a:latin typeface="Calibri Light" charset="0"/>
                <a:ea typeface="Calibri Light" charset="0"/>
                <a:cs typeface="Calibri Light" charset="0"/>
              </a:rPr>
              <a:t>governments</a:t>
            </a:r>
          </a:p>
          <a:p>
            <a:pPr marL="492110" lvl="1" indent="-272654">
              <a:buFont typeface="Courier New" charset="0"/>
              <a:buChar char="o"/>
            </a:pPr>
            <a:r>
              <a:rPr lang="en-GB" sz="1300" dirty="0">
                <a:solidFill>
                  <a:schemeClr val="tx2"/>
                </a:solidFill>
                <a:latin typeface="Calibri Light" charset="0"/>
                <a:ea typeface="Calibri Light" charset="0"/>
                <a:cs typeface="Calibri Light" charset="0"/>
              </a:rPr>
              <a:t>fellow health professions</a:t>
            </a:r>
          </a:p>
          <a:p>
            <a:pPr marL="492110" lvl="1" indent="-272654">
              <a:buFont typeface="Courier New" charset="0"/>
              <a:buChar char="o"/>
            </a:pPr>
            <a:r>
              <a:rPr lang="en-GB" sz="1300" dirty="0">
                <a:solidFill>
                  <a:schemeClr val="tx2"/>
                </a:solidFill>
                <a:latin typeface="Calibri Light" charset="0"/>
                <a:ea typeface="Calibri Light" charset="0"/>
                <a:cs typeface="Calibri Light" charset="0"/>
              </a:rPr>
              <a:t>the public</a:t>
            </a:r>
          </a:p>
          <a:p>
            <a:pPr marL="238125" indent="-238125">
              <a:buFont typeface="Wingdings" charset="2"/>
              <a:buChar char="§"/>
            </a:pPr>
            <a:r>
              <a:rPr lang="en-GB" sz="1300" b="1" dirty="0">
                <a:solidFill>
                  <a:schemeClr val="tx2"/>
                </a:solidFill>
                <a:latin typeface="Calibri Light" charset="0"/>
                <a:ea typeface="Calibri Light" charset="0"/>
                <a:cs typeface="Calibri Light" charset="0"/>
              </a:rPr>
              <a:t>Recognition for</a:t>
            </a:r>
          </a:p>
          <a:p>
            <a:pPr marL="492110" lvl="1" indent="-272654">
              <a:buFont typeface="Courier New" charset="0"/>
              <a:buChar char="o"/>
            </a:pPr>
            <a:r>
              <a:rPr lang="en-GB" sz="1300" dirty="0">
                <a:solidFill>
                  <a:schemeClr val="tx2"/>
                </a:solidFill>
                <a:latin typeface="Calibri Light" charset="0"/>
                <a:ea typeface="Calibri Light" charset="0"/>
                <a:cs typeface="Calibri Light" charset="0"/>
              </a:rPr>
              <a:t>primary contact health professionals</a:t>
            </a:r>
          </a:p>
          <a:p>
            <a:pPr marL="492110" lvl="1" indent="-272654">
              <a:buFont typeface="Courier New" charset="0"/>
              <a:buChar char="o"/>
            </a:pPr>
            <a:r>
              <a:rPr lang="en-GB" sz="1300" dirty="0">
                <a:solidFill>
                  <a:schemeClr val="tx2"/>
                </a:solidFill>
                <a:latin typeface="Calibri Light" charset="0"/>
                <a:ea typeface="Calibri Light" charset="0"/>
                <a:cs typeface="Calibri Light" charset="0"/>
              </a:rPr>
              <a:t>complex interventions</a:t>
            </a:r>
          </a:p>
          <a:p>
            <a:pPr marL="492110" lvl="1" indent="-272654">
              <a:buFont typeface="Courier New" charset="0"/>
              <a:buChar char="o"/>
            </a:pPr>
            <a:r>
              <a:rPr lang="en-GB" sz="1300" dirty="0">
                <a:solidFill>
                  <a:schemeClr val="tx2"/>
                </a:solidFill>
                <a:latin typeface="Calibri Light" charset="0"/>
                <a:ea typeface="Calibri Light" charset="0"/>
                <a:cs typeface="Calibri Light" charset="0"/>
              </a:rPr>
              <a:t>a distinctive health ‘brand’ (like doctor/nurse/surgeon/dentist)</a:t>
            </a:r>
          </a:p>
          <a:p>
            <a:pPr marL="238125" indent="-238125">
              <a:buFont typeface="Wingdings" charset="2"/>
              <a:buChar char="§"/>
            </a:pPr>
            <a:r>
              <a:rPr lang="en-GB" sz="1300" b="1" dirty="0">
                <a:solidFill>
                  <a:schemeClr val="tx2"/>
                </a:solidFill>
                <a:latin typeface="Calibri Light" charset="0"/>
                <a:ea typeface="Calibri Light" charset="0"/>
                <a:cs typeface="Calibri Light" charset="0"/>
              </a:rPr>
              <a:t>An organisation which can act as the European voice of osteopathy</a:t>
            </a:r>
          </a:p>
          <a:p>
            <a:pPr marL="238125" indent="-238125">
              <a:buFont typeface="Wingdings" charset="2"/>
              <a:buChar char="§"/>
            </a:pPr>
            <a:r>
              <a:rPr lang="en-GB" sz="1300" b="1" dirty="0">
                <a:solidFill>
                  <a:schemeClr val="tx2"/>
                </a:solidFill>
                <a:latin typeface="Calibri Light" charset="0"/>
                <a:ea typeface="Calibri Light" charset="0"/>
                <a:cs typeface="Calibri Light" charset="0"/>
              </a:rPr>
              <a:t>A membership model that is based on collaboration between members on</a:t>
            </a:r>
          </a:p>
          <a:p>
            <a:pPr marL="492110" lvl="1" indent="-272654">
              <a:buFont typeface="Courier New" charset="0"/>
              <a:buChar char="o"/>
            </a:pPr>
            <a:r>
              <a:rPr lang="en-GB" sz="1300" dirty="0">
                <a:solidFill>
                  <a:schemeClr val="tx2"/>
                </a:solidFill>
                <a:latin typeface="Calibri Light" charset="0"/>
                <a:ea typeface="Calibri Light" charset="0"/>
                <a:cs typeface="Calibri Light" charset="0"/>
              </a:rPr>
              <a:t>Best practice in association management, research, stakeholder engagement, education</a:t>
            </a:r>
          </a:p>
          <a:p>
            <a:pPr marL="492110" lvl="1" indent="-272654">
              <a:buFont typeface="Courier New" charset="0"/>
              <a:buChar char="o"/>
            </a:pPr>
            <a:r>
              <a:rPr lang="en-GB" sz="1300" dirty="0">
                <a:solidFill>
                  <a:schemeClr val="tx2"/>
                </a:solidFill>
                <a:latin typeface="Calibri Light" charset="0"/>
                <a:ea typeface="Calibri Light" charset="0"/>
                <a:cs typeface="Calibri Light" charset="0"/>
              </a:rPr>
              <a:t>Sharing challenges and solutions</a:t>
            </a:r>
          </a:p>
          <a:p>
            <a:pPr marL="492110" lvl="1" indent="-272654">
              <a:buFont typeface="Courier New" charset="0"/>
              <a:buChar char="o"/>
            </a:pPr>
            <a:r>
              <a:rPr lang="en-GB" sz="1300" dirty="0">
                <a:solidFill>
                  <a:schemeClr val="tx2"/>
                </a:solidFill>
                <a:latin typeface="Calibri Light" charset="0"/>
                <a:ea typeface="Calibri Light" charset="0"/>
                <a:cs typeface="Calibri Light" charset="0"/>
              </a:rPr>
              <a:t>Defining and promoting minimum standards for competent osteopaths</a:t>
            </a:r>
          </a:p>
          <a:p>
            <a:pPr marL="492110" lvl="1" indent="-272654">
              <a:buFont typeface="Courier New" charset="0"/>
              <a:buChar char="o"/>
            </a:pPr>
            <a:r>
              <a:rPr lang="en-GB" sz="1300" dirty="0">
                <a:solidFill>
                  <a:schemeClr val="tx2"/>
                </a:solidFill>
                <a:latin typeface="Calibri Light" charset="0"/>
                <a:ea typeface="Calibri Light" charset="0"/>
                <a:cs typeface="Calibri Light" charset="0"/>
              </a:rPr>
              <a:t>Defining and promoting advanced practice standards</a:t>
            </a:r>
          </a:p>
          <a:p>
            <a:pPr marL="492110" lvl="1" indent="-272654">
              <a:buFont typeface="Courier New" charset="0"/>
              <a:buChar char="o"/>
            </a:pPr>
            <a:endParaRPr lang="en-GB" sz="1200" dirty="0">
              <a:solidFill>
                <a:schemeClr val="tx2"/>
              </a:solidFill>
            </a:endParaRPr>
          </a:p>
          <a:p>
            <a:pPr marL="238125" indent="-238125">
              <a:buFont typeface="Wingdings" charset="2"/>
              <a:buChar char="§"/>
            </a:pPr>
            <a:endParaRPr lang="en-GB" sz="1200" dirty="0">
              <a:solidFill>
                <a:schemeClr val="tx2"/>
              </a:solidFill>
            </a:endParaRPr>
          </a:p>
          <a:p>
            <a:pPr marL="492110" lvl="1" indent="-272654">
              <a:buFont typeface="Courier New" charset="0"/>
              <a:buChar char="o"/>
            </a:pPr>
            <a:endParaRPr lang="en-GB" sz="788" dirty="0"/>
          </a:p>
        </p:txBody>
      </p:sp>
    </p:spTree>
    <p:extLst>
      <p:ext uri="{BB962C8B-B14F-4D97-AF65-F5344CB8AC3E}">
        <p14:creationId xmlns:p14="http://schemas.microsoft.com/office/powerpoint/2010/main" val="6611553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400" dirty="0"/>
              <a:t>Vision: ‘the authoritative voice of osteopathy in Europe’</a:t>
            </a:r>
            <a:endParaRPr lang="en-GB" sz="2400" b="1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en-GB" i="1" dirty="0">
              <a:latin typeface="Calibri" charset="0"/>
              <a:ea typeface="Calibri" charset="0"/>
              <a:cs typeface="Calibri" charset="0"/>
            </a:endParaRPr>
          </a:p>
          <a:p>
            <a:pPr algn="ctr"/>
            <a:endParaRPr lang="en-GB" i="1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0703244-94AE-4774-A497-FAF4D907B5ED}"/>
              </a:ext>
            </a:extLst>
          </p:cNvPr>
          <p:cNvSpPr txBox="1">
            <a:spLocks/>
          </p:cNvSpPr>
          <p:nvPr/>
        </p:nvSpPr>
        <p:spPr>
          <a:xfrm>
            <a:off x="793456" y="1483242"/>
            <a:ext cx="7573305" cy="2918578"/>
          </a:xfrm>
          <a:prstGeom prst="rect">
            <a:avLst/>
          </a:prstGeom>
        </p:spPr>
        <p:txBody>
          <a:bodyPr vert="horz" lIns="0" tIns="34290" rIns="0" bIns="3429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950" b="1" dirty="0">
              <a:solidFill>
                <a:srgbClr val="7030A0"/>
              </a:solidFill>
              <a:latin typeface="Berlin Sans FB Demi" panose="020E0802020502020306" pitchFamily="34" charset="0"/>
              <a:ea typeface="Calibri Light" charset="0"/>
              <a:cs typeface="Calibri Light" charset="0"/>
            </a:endParaRPr>
          </a:p>
          <a:p>
            <a:endParaRPr lang="en-GB" sz="1500" b="1" dirty="0">
              <a:solidFill>
                <a:srgbClr val="7030A0"/>
              </a:solidFill>
              <a:latin typeface="Georgia" charset="0"/>
              <a:ea typeface="Georgia" charset="0"/>
              <a:cs typeface="Georgia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887507" y="1719071"/>
            <a:ext cx="7479254" cy="2682749"/>
          </a:xfrm>
          <a:prstGeom prst="rect">
            <a:avLst/>
          </a:prstGeom>
        </p:spPr>
        <p:txBody>
          <a:bodyPr vert="horz" lIns="0" tIns="34290" rIns="0" bIns="3429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700" dirty="0">
                <a:solidFill>
                  <a:schemeClr val="tx2"/>
                </a:solidFill>
              </a:rPr>
              <a:t>Strategic Aim of the EFFO Increase recognition and regulation across Europe</a:t>
            </a:r>
          </a:p>
          <a:p>
            <a:pPr marL="271463" indent="-271463">
              <a:buFont typeface="Wingdings" charset="2"/>
              <a:buChar char="§"/>
            </a:pPr>
            <a:r>
              <a:rPr lang="en-GB" sz="2700" dirty="0">
                <a:solidFill>
                  <a:schemeClr val="tx2"/>
                </a:solidFill>
              </a:rPr>
              <a:t>Support research, education, standards and professional practice</a:t>
            </a:r>
          </a:p>
          <a:p>
            <a:pPr marL="271463" indent="-271463">
              <a:buFont typeface="Wingdings" charset="2"/>
              <a:buChar char="§"/>
            </a:pPr>
            <a:r>
              <a:rPr lang="en-GB" sz="2700" dirty="0">
                <a:solidFill>
                  <a:schemeClr val="tx2"/>
                </a:solidFill>
              </a:rPr>
              <a:t>Build practical, effective and affordable organisation infrastructure</a:t>
            </a:r>
          </a:p>
        </p:txBody>
      </p:sp>
    </p:spTree>
    <p:extLst>
      <p:ext uri="{BB962C8B-B14F-4D97-AF65-F5344CB8AC3E}">
        <p14:creationId xmlns:p14="http://schemas.microsoft.com/office/powerpoint/2010/main" val="39941803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7DDD88F-4344-604A-880D-CFBD840E49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Thank</a:t>
            </a:r>
            <a:r>
              <a:rPr lang="sv-SE" dirty="0"/>
              <a:t> </a:t>
            </a:r>
            <a:r>
              <a:rPr lang="sv-SE" dirty="0" err="1"/>
              <a:t>you</a:t>
            </a:r>
            <a:r>
              <a:rPr lang="sv-SE" dirty="0"/>
              <a:t>!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089C272D-CBFA-6F47-8495-845144EFF1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41929"/>
            <a:ext cx="8229600" cy="3039215"/>
          </a:xfrm>
        </p:spPr>
        <p:txBody>
          <a:bodyPr/>
          <a:lstStyle/>
          <a:p>
            <a:r>
              <a:rPr lang="sv-SE" dirty="0" err="1">
                <a:solidFill>
                  <a:schemeClr val="tx2"/>
                </a:solidFill>
              </a:rPr>
              <a:t>Proud</a:t>
            </a:r>
            <a:r>
              <a:rPr lang="sv-SE" dirty="0">
                <a:solidFill>
                  <a:schemeClr val="tx2"/>
                </a:solidFill>
              </a:rPr>
              <a:t> </a:t>
            </a:r>
            <a:r>
              <a:rPr lang="sv-SE" dirty="0" err="1">
                <a:solidFill>
                  <a:schemeClr val="tx2"/>
                </a:solidFill>
              </a:rPr>
              <a:t>member</a:t>
            </a:r>
            <a:r>
              <a:rPr lang="sv-SE" dirty="0">
                <a:solidFill>
                  <a:schemeClr val="tx2"/>
                </a:solidFill>
              </a:rPr>
              <a:t> representatives </a:t>
            </a:r>
            <a:r>
              <a:rPr lang="sv-SE" dirty="0" err="1">
                <a:solidFill>
                  <a:schemeClr val="tx2"/>
                </a:solidFill>
              </a:rPr>
              <a:t>of</a:t>
            </a:r>
            <a:r>
              <a:rPr lang="sv-SE" dirty="0">
                <a:solidFill>
                  <a:schemeClr val="tx2"/>
                </a:solidFill>
              </a:rPr>
              <a:t> the New Organisation!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52EF9895-8937-4640-89A2-DDB11EACB8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srgbClr val="7F7F7F"/>
                </a:solidFill>
              </a:rPr>
              <a:t>SEPTEMBER 28–29, 2018  </a:t>
            </a:r>
            <a:r>
              <a:rPr lang="en-US" dirty="0">
                <a:solidFill>
                  <a:schemeClr val="accent1"/>
                </a:solidFill>
              </a:rPr>
              <a:t>•</a:t>
            </a:r>
            <a:r>
              <a:rPr lang="en-US" dirty="0"/>
              <a:t> 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DUBAI, UNITED ARAB EMIRATES 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8A47FC14-7FEB-6B40-A195-51C5E9991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85E2F-06A6-F940-9663-D5081581B705}" type="slidenum">
              <a:rPr lang="en-US" smtClean="0"/>
              <a:t>12</a:t>
            </a:fld>
            <a:endParaRPr lang="en-US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8A21E3E2-1866-6147-9217-A45B5BAEA2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585" b="31403"/>
          <a:stretch/>
        </p:blipFill>
        <p:spPr>
          <a:xfrm>
            <a:off x="707571" y="2002251"/>
            <a:ext cx="7896992" cy="2511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5350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sv-SE" dirty="0"/>
              <a:t>Association panel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Challenges and methods for Effecting change</a:t>
            </a:r>
          </a:p>
        </p:txBody>
      </p:sp>
    </p:spTree>
    <p:extLst>
      <p:ext uri="{BB962C8B-B14F-4D97-AF65-F5344CB8AC3E}">
        <p14:creationId xmlns:p14="http://schemas.microsoft.com/office/powerpoint/2010/main" val="20165968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Marika Jevbratt &amp; </a:t>
            </a:r>
            <a:br>
              <a:rPr lang="en-US" dirty="0"/>
            </a:br>
            <a:r>
              <a:rPr lang="en-US" dirty="0"/>
              <a:t>Gert-Jan Goede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 dirty="0"/>
              <a:t>President &amp; Vice-President</a:t>
            </a:r>
          </a:p>
          <a:p>
            <a:r>
              <a:rPr lang="en-US" dirty="0"/>
              <a:t>EUROPEAN FEDERATION &amp; FORUM FOR OSTEOPATHY</a:t>
            </a:r>
          </a:p>
        </p:txBody>
      </p:sp>
    </p:spTree>
    <p:extLst>
      <p:ext uri="{BB962C8B-B14F-4D97-AF65-F5344CB8AC3E}">
        <p14:creationId xmlns:p14="http://schemas.microsoft.com/office/powerpoint/2010/main" val="11324540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Merger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sz="3600" dirty="0"/>
          </a:p>
          <a:p>
            <a:pPr marL="0" indent="0">
              <a:buNone/>
            </a:pPr>
            <a:endParaRPr lang="en-US" sz="3600" dirty="0"/>
          </a:p>
          <a:p>
            <a:pPr marL="0" indent="0">
              <a:buNone/>
            </a:pPr>
            <a:endParaRPr lang="en-US" sz="4400" dirty="0"/>
          </a:p>
          <a:p>
            <a:pPr marL="0" indent="0">
              <a:buNone/>
            </a:pPr>
            <a:r>
              <a:rPr lang="en-US" sz="5400" dirty="0">
                <a:solidFill>
                  <a:schemeClr val="tx2"/>
                </a:solidFill>
              </a:rPr>
              <a:t>EFO  +  FORE  =  EFFO!</a:t>
            </a:r>
          </a:p>
          <a:p>
            <a:pPr marL="0" indent="0">
              <a:buNone/>
            </a:pPr>
            <a:endParaRPr lang="en-US" sz="4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srgbClr val="7F7F7F"/>
                </a:solidFill>
              </a:rPr>
              <a:t>SEPTEMBER 28–29, 2018  </a:t>
            </a:r>
            <a:r>
              <a:rPr lang="en-US" dirty="0">
                <a:solidFill>
                  <a:schemeClr val="accent1"/>
                </a:solidFill>
              </a:rPr>
              <a:t>•</a:t>
            </a:r>
            <a:r>
              <a:rPr lang="en-US" dirty="0"/>
              <a:t> 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DUBAI, UNITED ARAB EMIRATES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85E2F-06A6-F940-9663-D5081581B705}" type="slidenum">
              <a:rPr lang="en-US" smtClean="0"/>
              <a:t>4</a:t>
            </a:fld>
            <a:endParaRPr lang="en-US"/>
          </a:p>
        </p:txBody>
      </p:sp>
      <p:pic>
        <p:nvPicPr>
          <p:cNvPr id="19" name="Picture 3">
            <a:extLst>
              <a:ext uri="{FF2B5EF4-FFF2-40B4-BE49-F238E27FC236}">
                <a16:creationId xmlns:a16="http://schemas.microsoft.com/office/drawing/2014/main" id="{7E9E8D68-8C48-0948-8E4D-85F89684D15A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457199" y="1741043"/>
            <a:ext cx="1000125" cy="14090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4">
            <a:extLst>
              <a:ext uri="{FF2B5EF4-FFF2-40B4-BE49-F238E27FC236}">
                <a16:creationId xmlns:a16="http://schemas.microsoft.com/office/drawing/2014/main" id="{B2A10246-2626-E04E-B73F-56FE708C59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8451" y="1762791"/>
            <a:ext cx="1668630" cy="1409065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837DA01A-4DE7-5E44-B872-3A97EA1E9D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2353" y="1705619"/>
            <a:ext cx="3225800" cy="177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9911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Merger Group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tx2"/>
                </a:solidFill>
              </a:rPr>
              <a:t>The Merger group consisted of:</a:t>
            </a:r>
          </a:p>
          <a:p>
            <a:pPr marL="0" indent="0">
              <a:buNone/>
            </a:pPr>
            <a:r>
              <a:rPr lang="en-US" dirty="0">
                <a:solidFill>
                  <a:schemeClr val="tx2"/>
                </a:solidFill>
              </a:rPr>
              <a:t>EFO: Marika Jevbratt, </a:t>
            </a:r>
            <a:r>
              <a:rPr lang="en-US" dirty="0" err="1">
                <a:solidFill>
                  <a:schemeClr val="tx2"/>
                </a:solidFill>
              </a:rPr>
              <a:t>Sylke</a:t>
            </a:r>
            <a:r>
              <a:rPr lang="en-US" dirty="0">
                <a:solidFill>
                  <a:schemeClr val="tx2"/>
                </a:solidFill>
              </a:rPr>
              <a:t> Wagner Burkard, Jonathan Bailey </a:t>
            </a:r>
            <a:r>
              <a:rPr lang="en-US" dirty="0" err="1">
                <a:solidFill>
                  <a:schemeClr val="tx2"/>
                </a:solidFill>
              </a:rPr>
              <a:t>Teyletche</a:t>
            </a:r>
            <a:r>
              <a:rPr lang="en-US" dirty="0">
                <a:solidFill>
                  <a:schemeClr val="tx2"/>
                </a:solidFill>
              </a:rPr>
              <a:t>, Alex Boon</a:t>
            </a:r>
          </a:p>
          <a:p>
            <a:pPr marL="0" indent="0">
              <a:buNone/>
            </a:pPr>
            <a:r>
              <a:rPr lang="en-US" dirty="0">
                <a:solidFill>
                  <a:schemeClr val="tx2"/>
                </a:solidFill>
              </a:rPr>
              <a:t>FORE:  Gert-Jan Goede, Philippe </a:t>
            </a:r>
            <a:r>
              <a:rPr lang="en-US" dirty="0" err="1">
                <a:solidFill>
                  <a:schemeClr val="tx2"/>
                </a:solidFill>
              </a:rPr>
              <a:t>Sterlingot</a:t>
            </a:r>
            <a:r>
              <a:rPr lang="en-US" dirty="0">
                <a:solidFill>
                  <a:schemeClr val="tx2"/>
                </a:solidFill>
              </a:rPr>
              <a:t>, Hanna Tómasdóttir, Tim Walker</a:t>
            </a:r>
          </a:p>
          <a:p>
            <a:pPr marL="0" indent="0">
              <a:buNone/>
            </a:pPr>
            <a:r>
              <a:rPr lang="en-US" dirty="0">
                <a:solidFill>
                  <a:schemeClr val="tx2"/>
                </a:solidFill>
              </a:rPr>
              <a:t>There were many people involved with the Merger work and we would like to thank them all.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srgbClr val="7F7F7F"/>
                </a:solidFill>
              </a:rPr>
              <a:t>SEPTEMBER 28–29, 2018  </a:t>
            </a:r>
            <a:r>
              <a:rPr lang="en-US" dirty="0">
                <a:solidFill>
                  <a:schemeClr val="accent1"/>
                </a:solidFill>
              </a:rPr>
              <a:t>•</a:t>
            </a:r>
            <a:r>
              <a:rPr lang="en-US" dirty="0"/>
              <a:t> 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DUBAI, UNITED ARAB EMIRATES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85E2F-06A6-F940-9663-D5081581B705}" type="slidenum">
              <a:rPr lang="en-US" smtClean="0"/>
              <a:t>5</a:t>
            </a:fld>
            <a:endParaRPr lang="en-US"/>
          </a:p>
        </p:txBody>
      </p:sp>
      <p:pic>
        <p:nvPicPr>
          <p:cNvPr id="2" name="Platshållare för bild 1">
            <a:extLst>
              <a:ext uri="{FF2B5EF4-FFF2-40B4-BE49-F238E27FC236}">
                <a16:creationId xmlns:a16="http://schemas.microsoft.com/office/drawing/2014/main" id="{5169E411-A18F-7A44-A6CD-2E75A0C3588E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3"/>
          <a:srcRect l="13864" r="13864"/>
          <a:stretch>
            <a:fillRect/>
          </a:stretch>
        </p:blipFill>
        <p:spPr>
          <a:xfrm>
            <a:off x="457199" y="1416425"/>
            <a:ext cx="3164541" cy="3231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8878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story of a new name..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sz="3600" dirty="0"/>
          </a:p>
          <a:p>
            <a:pPr marL="0" indent="0">
              <a:buNone/>
            </a:pPr>
            <a:endParaRPr lang="en-US" sz="3600" dirty="0"/>
          </a:p>
          <a:p>
            <a:pPr marL="0" indent="0">
              <a:buNone/>
            </a:pPr>
            <a:endParaRPr lang="en-US" sz="4400" dirty="0"/>
          </a:p>
          <a:p>
            <a:pPr marL="0" indent="0">
              <a:buNone/>
            </a:pPr>
            <a:endParaRPr lang="en-US" sz="5400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en-US" sz="4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srgbClr val="7F7F7F"/>
                </a:solidFill>
              </a:rPr>
              <a:t>SEPTEMBER 28–29, 2018  </a:t>
            </a:r>
            <a:r>
              <a:rPr lang="en-US" dirty="0">
                <a:solidFill>
                  <a:schemeClr val="accent1"/>
                </a:solidFill>
              </a:rPr>
              <a:t>•</a:t>
            </a:r>
            <a:r>
              <a:rPr lang="en-US" dirty="0"/>
              <a:t> 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DUBAI, UNITED ARAB EMIRATES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85E2F-06A6-F940-9663-D5081581B705}" type="slidenum">
              <a:rPr lang="en-US" smtClean="0"/>
              <a:t>6</a:t>
            </a:fld>
            <a:endParaRPr lang="en-US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837DA01A-4DE7-5E44-B872-3A97EA1E9D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800" y="2101850"/>
            <a:ext cx="3225800" cy="177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5151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Board composition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sz="3600" dirty="0"/>
          </a:p>
          <a:p>
            <a:pPr marL="0" indent="0">
              <a:buNone/>
            </a:pPr>
            <a:endParaRPr lang="en-US" sz="3600" dirty="0"/>
          </a:p>
          <a:p>
            <a:pPr marL="0" indent="0">
              <a:buNone/>
            </a:pPr>
            <a:endParaRPr lang="en-US" sz="4400" dirty="0"/>
          </a:p>
          <a:p>
            <a:pPr marL="0" indent="0">
              <a:buNone/>
            </a:pPr>
            <a:endParaRPr lang="en-US" sz="5400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en-US" sz="4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srgbClr val="7F7F7F"/>
                </a:solidFill>
              </a:rPr>
              <a:t>SEPTEMBER 28–29, 2018  </a:t>
            </a:r>
            <a:r>
              <a:rPr lang="en-US" dirty="0">
                <a:solidFill>
                  <a:schemeClr val="accent1"/>
                </a:solidFill>
              </a:rPr>
              <a:t>•</a:t>
            </a:r>
            <a:r>
              <a:rPr lang="en-US" dirty="0"/>
              <a:t> 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DUBAI, UNITED ARAB EMIRATES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85E2F-06A6-F940-9663-D5081581B705}" type="slidenum">
              <a:rPr lang="en-US" smtClean="0"/>
              <a:t>7</a:t>
            </a:fld>
            <a:endParaRPr lang="en-US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837DA01A-4DE7-5E44-B872-3A97EA1E9D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800" y="2101850"/>
            <a:ext cx="3225800" cy="177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181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FDE0ECE-5EBC-5F43-A068-F9AAF9F057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Presenting</a:t>
            </a:r>
            <a:r>
              <a:rPr lang="sv-SE" dirty="0"/>
              <a:t> the Board </a:t>
            </a:r>
            <a:r>
              <a:rPr lang="sv-SE" dirty="0" err="1"/>
              <a:t>of</a:t>
            </a:r>
            <a:r>
              <a:rPr lang="sv-SE" dirty="0"/>
              <a:t> the EFFO</a:t>
            </a:r>
          </a:p>
        </p:txBody>
      </p:sp>
      <p:pic>
        <p:nvPicPr>
          <p:cNvPr id="7" name="Platshållare för innehåll 6">
            <a:extLst>
              <a:ext uri="{FF2B5EF4-FFF2-40B4-BE49-F238E27FC236}">
                <a16:creationId xmlns:a16="http://schemas.microsoft.com/office/drawing/2014/main" id="{2FCCD462-0CE5-0548-9CCB-C10430D027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8718" b="40646"/>
          <a:stretch/>
        </p:blipFill>
        <p:spPr>
          <a:xfrm>
            <a:off x="1072002" y="1610343"/>
            <a:ext cx="7370242" cy="3075957"/>
          </a:xfrm>
        </p:spPr>
      </p:pic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874FDD8E-A269-CB4C-9B95-D7F34A3BF1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srgbClr val="7F7F7F"/>
                </a:solidFill>
              </a:rPr>
              <a:t>SEPTEMBER 28–29, 2018  </a:t>
            </a:r>
            <a:r>
              <a:rPr lang="en-US" dirty="0">
                <a:solidFill>
                  <a:schemeClr val="accent1"/>
                </a:solidFill>
              </a:rPr>
              <a:t>•</a:t>
            </a:r>
            <a:r>
              <a:rPr lang="en-US" dirty="0"/>
              <a:t> 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DUBAI, UNITED ARAB EMIRATES 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91702DF5-82AC-5340-B10C-B62F10955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85E2F-06A6-F940-9663-D5081581B70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4954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Background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1580"/>
            <a:ext cx="8229600" cy="3164720"/>
          </a:xfrm>
        </p:spPr>
        <p:txBody>
          <a:bodyPr>
            <a:normAutofit fontScale="85000" lnSpcReduction="20000"/>
          </a:bodyPr>
          <a:lstStyle/>
          <a:p>
            <a:pPr marL="238125" indent="-238125">
              <a:spcBef>
                <a:spcPts val="0"/>
              </a:spcBef>
              <a:spcAft>
                <a:spcPts val="450"/>
              </a:spcAft>
              <a:buClr>
                <a:schemeClr val="accent2">
                  <a:lumMod val="60000"/>
                  <a:lumOff val="40000"/>
                </a:schemeClr>
              </a:buClr>
              <a:buFont typeface="Wingdings" charset="2"/>
              <a:buChar char="§"/>
            </a:pPr>
            <a:r>
              <a:rPr lang="en-GB" b="1" dirty="0">
                <a:solidFill>
                  <a:schemeClr val="tx2"/>
                </a:solidFill>
                <a:latin typeface="Calibri Light" charset="0"/>
                <a:ea typeface="Calibri Light" charset="0"/>
                <a:cs typeface="Calibri Light" charset="0"/>
              </a:rPr>
              <a:t>Mission of the two organisations:</a:t>
            </a:r>
          </a:p>
          <a:p>
            <a:pPr marL="238125" indent="-238125">
              <a:spcBef>
                <a:spcPts val="0"/>
              </a:spcBef>
              <a:spcAft>
                <a:spcPts val="450"/>
              </a:spcAft>
              <a:buClr>
                <a:schemeClr val="accent2">
                  <a:lumMod val="60000"/>
                  <a:lumOff val="40000"/>
                </a:schemeClr>
              </a:buClr>
              <a:buFont typeface="Wingdings" charset="2"/>
              <a:buChar char="§"/>
            </a:pPr>
            <a:endParaRPr lang="en-GB" b="1" dirty="0">
              <a:solidFill>
                <a:schemeClr val="tx2"/>
              </a:solidFill>
              <a:latin typeface="Calibri Light" charset="0"/>
              <a:ea typeface="Calibri Light" charset="0"/>
              <a:cs typeface="Calibri Light" charset="0"/>
            </a:endParaRPr>
          </a:p>
          <a:p>
            <a:pPr marL="433769" lvl="1" indent="-214313">
              <a:spcBef>
                <a:spcPts val="0"/>
              </a:spcBef>
              <a:spcAft>
                <a:spcPts val="450"/>
              </a:spcAft>
              <a:buClr>
                <a:schemeClr val="accent2">
                  <a:lumMod val="60000"/>
                  <a:lumOff val="40000"/>
                </a:schemeClr>
              </a:buClr>
              <a:buFont typeface="Courier New" charset="0"/>
              <a:buChar char="o"/>
            </a:pPr>
            <a:r>
              <a:rPr lang="en-GB" b="1" dirty="0">
                <a:solidFill>
                  <a:schemeClr val="tx2"/>
                </a:solidFill>
                <a:latin typeface="Calibri Light" charset="0"/>
                <a:ea typeface="Calibri Light" charset="0"/>
                <a:cs typeface="Calibri Light" charset="0"/>
              </a:rPr>
              <a:t>EFO </a:t>
            </a:r>
            <a:r>
              <a:rPr lang="en-GB" dirty="0">
                <a:solidFill>
                  <a:schemeClr val="tx2"/>
                </a:solidFill>
                <a:latin typeface="Calibri Light" charset="0"/>
                <a:ea typeface="Calibri Light" charset="0"/>
                <a:cs typeface="Calibri Light" charset="0"/>
              </a:rPr>
              <a:t>mission (purpose) was ‘</a:t>
            </a:r>
            <a:r>
              <a:rPr lang="en-GB" i="1" dirty="0">
                <a:solidFill>
                  <a:schemeClr val="tx2"/>
                </a:solidFill>
                <a:latin typeface="Calibri Light" charset="0"/>
                <a:ea typeface="Calibri Light" charset="0"/>
                <a:cs typeface="Calibri Light" charset="0"/>
              </a:rPr>
              <a:t>to promote and harmonise the profession of osteopathy in all countries of the European Union</a:t>
            </a:r>
            <a:r>
              <a:rPr lang="en-GB" dirty="0">
                <a:solidFill>
                  <a:schemeClr val="tx2"/>
                </a:solidFill>
                <a:latin typeface="Calibri Light" charset="0"/>
                <a:ea typeface="Calibri Light" charset="0"/>
                <a:cs typeface="Calibri Light" charset="0"/>
              </a:rPr>
              <a:t>’ and </a:t>
            </a:r>
            <a:r>
              <a:rPr lang="en-GB" i="1" dirty="0">
                <a:solidFill>
                  <a:schemeClr val="tx2"/>
                </a:solidFill>
                <a:latin typeface="Calibri Light" charset="0"/>
                <a:ea typeface="Calibri Light" charset="0"/>
                <a:cs typeface="Calibri Light" charset="0"/>
              </a:rPr>
              <a:t>‘to encourage public, medical and government recognition of the benefits that osteopathic practice can bring to public health and patient care</a:t>
            </a:r>
            <a:r>
              <a:rPr lang="en-GB" dirty="0">
                <a:solidFill>
                  <a:schemeClr val="tx2"/>
                </a:solidFill>
                <a:latin typeface="Calibri Light" charset="0"/>
                <a:ea typeface="Calibri Light" charset="0"/>
                <a:cs typeface="Calibri Light" charset="0"/>
              </a:rPr>
              <a:t>’</a:t>
            </a:r>
          </a:p>
          <a:p>
            <a:pPr marL="219456" lvl="1" indent="0">
              <a:spcBef>
                <a:spcPts val="0"/>
              </a:spcBef>
              <a:spcAft>
                <a:spcPts val="450"/>
              </a:spcAft>
              <a:buClr>
                <a:schemeClr val="accent2">
                  <a:lumMod val="60000"/>
                  <a:lumOff val="40000"/>
                </a:schemeClr>
              </a:buClr>
              <a:buNone/>
            </a:pPr>
            <a:endParaRPr lang="en-GB" sz="100" dirty="0">
              <a:solidFill>
                <a:schemeClr val="tx2"/>
              </a:solidFill>
              <a:latin typeface="Calibri Light" charset="0"/>
              <a:ea typeface="Calibri Light" charset="0"/>
              <a:cs typeface="Calibri Light" charset="0"/>
            </a:endParaRPr>
          </a:p>
          <a:p>
            <a:pPr marL="433769" lvl="1" indent="-214313">
              <a:spcBef>
                <a:spcPts val="0"/>
              </a:spcBef>
              <a:spcAft>
                <a:spcPts val="450"/>
              </a:spcAft>
              <a:buClr>
                <a:schemeClr val="accent2">
                  <a:lumMod val="60000"/>
                  <a:lumOff val="40000"/>
                </a:schemeClr>
              </a:buClr>
              <a:buFont typeface="Courier New" charset="0"/>
              <a:buChar char="o"/>
            </a:pPr>
            <a:r>
              <a:rPr lang="en-GB" b="1" dirty="0">
                <a:solidFill>
                  <a:schemeClr val="tx2"/>
                </a:solidFill>
                <a:latin typeface="Calibri Light" charset="0"/>
                <a:ea typeface="Calibri Light" charset="0"/>
                <a:cs typeface="Calibri Light" charset="0"/>
              </a:rPr>
              <a:t>FORE</a:t>
            </a:r>
            <a:r>
              <a:rPr lang="en-GB" dirty="0">
                <a:solidFill>
                  <a:schemeClr val="tx2"/>
                </a:solidFill>
                <a:latin typeface="Calibri Light" charset="0"/>
                <a:ea typeface="Calibri Light" charset="0"/>
                <a:cs typeface="Calibri Light" charset="0"/>
              </a:rPr>
              <a:t> mission was ‘</a:t>
            </a:r>
            <a:r>
              <a:rPr lang="en-GB" i="1" dirty="0">
                <a:solidFill>
                  <a:schemeClr val="tx2"/>
                </a:solidFill>
                <a:latin typeface="Calibri Light" charset="0"/>
                <a:ea typeface="Calibri Light" charset="0"/>
                <a:cs typeface="Calibri Light" charset="0"/>
              </a:rPr>
              <a:t>to enhance the protection of patients in Europe by promoting the wider recognition and regulation of osteopaths and high standards of osteopathic treatment</a:t>
            </a:r>
            <a:r>
              <a:rPr lang="en-GB" dirty="0">
                <a:solidFill>
                  <a:schemeClr val="tx2"/>
                </a:solidFill>
                <a:latin typeface="Calibri Light" charset="0"/>
                <a:ea typeface="Calibri Light" charset="0"/>
                <a:cs typeface="Calibri Light" charset="0"/>
              </a:rPr>
              <a:t>’</a:t>
            </a:r>
          </a:p>
          <a:p>
            <a:pPr marL="433769" lvl="1" indent="-214313">
              <a:spcBef>
                <a:spcPts val="0"/>
              </a:spcBef>
              <a:spcAft>
                <a:spcPts val="450"/>
              </a:spcAft>
              <a:buClr>
                <a:schemeClr val="accent2">
                  <a:lumMod val="60000"/>
                  <a:lumOff val="40000"/>
                </a:schemeClr>
              </a:buClr>
              <a:buFont typeface="Courier New" charset="0"/>
              <a:buChar char="o"/>
            </a:pPr>
            <a:endParaRPr lang="en-GB" dirty="0">
              <a:solidFill>
                <a:schemeClr val="tx2"/>
              </a:solidFill>
              <a:latin typeface="Calibri Light" charset="0"/>
              <a:ea typeface="Calibri Light" charset="0"/>
              <a:cs typeface="Calibri Light" charset="0"/>
            </a:endParaRPr>
          </a:p>
          <a:p>
            <a:pPr marL="238125" indent="-238125">
              <a:spcBef>
                <a:spcPts val="0"/>
              </a:spcBef>
              <a:spcAft>
                <a:spcPts val="450"/>
              </a:spcAft>
              <a:buClr>
                <a:schemeClr val="accent2">
                  <a:lumMod val="60000"/>
                  <a:lumOff val="40000"/>
                </a:schemeClr>
              </a:buClr>
              <a:buFont typeface="Wingdings" charset="2"/>
              <a:buChar char="§"/>
            </a:pPr>
            <a:r>
              <a:rPr lang="en-GB" b="1" dirty="0">
                <a:solidFill>
                  <a:schemeClr val="tx2"/>
                </a:solidFill>
                <a:latin typeface="Calibri Light" charset="0"/>
                <a:ea typeface="Calibri Light" charset="0"/>
                <a:cs typeface="Calibri Light" charset="0"/>
              </a:rPr>
              <a:t>The missions have common elements, and were very similar:</a:t>
            </a:r>
          </a:p>
          <a:p>
            <a:pPr marL="457581" lvl="1" indent="-238125">
              <a:spcBef>
                <a:spcPts val="0"/>
              </a:spcBef>
              <a:spcAft>
                <a:spcPts val="450"/>
              </a:spcAft>
              <a:buClr>
                <a:schemeClr val="accent2">
                  <a:lumMod val="60000"/>
                  <a:lumOff val="40000"/>
                </a:schemeClr>
              </a:buClr>
              <a:buFont typeface="Courier New" charset="0"/>
              <a:buChar char="o"/>
            </a:pPr>
            <a:r>
              <a:rPr lang="en-GB" i="1" dirty="0">
                <a:solidFill>
                  <a:schemeClr val="tx2"/>
                </a:solidFill>
                <a:latin typeface="Calibri Light" charset="0"/>
                <a:ea typeface="Calibri Light" charset="0"/>
                <a:cs typeface="Calibri Light" charset="0"/>
              </a:rPr>
              <a:t>’recognition</a:t>
            </a:r>
            <a:r>
              <a:rPr lang="en-GB" dirty="0">
                <a:solidFill>
                  <a:schemeClr val="tx2"/>
                </a:solidFill>
                <a:latin typeface="Calibri Light" charset="0"/>
                <a:ea typeface="Calibri Light" charset="0"/>
                <a:cs typeface="Calibri Light" charset="0"/>
              </a:rPr>
              <a:t>’ (particularly </a:t>
            </a:r>
            <a:r>
              <a:rPr lang="en-GB" i="1" dirty="0">
                <a:solidFill>
                  <a:schemeClr val="tx2"/>
                </a:solidFill>
                <a:latin typeface="Calibri Light" charset="0"/>
                <a:ea typeface="Calibri Light" charset="0"/>
                <a:cs typeface="Calibri Light" charset="0"/>
              </a:rPr>
              <a:t>’regulation</a:t>
            </a:r>
            <a:r>
              <a:rPr lang="en-GB" dirty="0">
                <a:solidFill>
                  <a:schemeClr val="tx2"/>
                </a:solidFill>
                <a:latin typeface="Calibri Light" charset="0"/>
                <a:ea typeface="Calibri Light" charset="0"/>
                <a:cs typeface="Calibri Light" charset="0"/>
              </a:rPr>
              <a:t>’)</a:t>
            </a:r>
          </a:p>
          <a:p>
            <a:pPr marL="457581" lvl="1" indent="-238125">
              <a:spcBef>
                <a:spcPts val="0"/>
              </a:spcBef>
              <a:spcAft>
                <a:spcPts val="450"/>
              </a:spcAft>
              <a:buClr>
                <a:schemeClr val="accent2">
                  <a:lumMod val="60000"/>
                  <a:lumOff val="40000"/>
                </a:schemeClr>
              </a:buClr>
              <a:buFont typeface="Courier New" charset="0"/>
              <a:buChar char="o"/>
            </a:pPr>
            <a:r>
              <a:rPr lang="en-GB" dirty="0">
                <a:solidFill>
                  <a:schemeClr val="tx2"/>
                </a:solidFill>
                <a:latin typeface="Calibri Light" charset="0"/>
                <a:ea typeface="Calibri Light" charset="0"/>
                <a:cs typeface="Calibri Light" charset="0"/>
              </a:rPr>
              <a:t>‘</a:t>
            </a:r>
            <a:r>
              <a:rPr lang="en-GB" i="1" dirty="0">
                <a:solidFill>
                  <a:schemeClr val="tx2"/>
                </a:solidFill>
                <a:latin typeface="Calibri Light" charset="0"/>
                <a:ea typeface="Calibri Light" charset="0"/>
                <a:cs typeface="Calibri Light" charset="0"/>
              </a:rPr>
              <a:t>harmonise</a:t>
            </a:r>
            <a:r>
              <a:rPr lang="en-GB" dirty="0">
                <a:solidFill>
                  <a:schemeClr val="tx2"/>
                </a:solidFill>
                <a:latin typeface="Calibri Light" charset="0"/>
                <a:ea typeface="Calibri Light" charset="0"/>
                <a:cs typeface="Calibri Light" charset="0"/>
              </a:rPr>
              <a:t>’ standards (high/appropriate/safety)</a:t>
            </a:r>
          </a:p>
          <a:p>
            <a:pPr marL="457581" lvl="1" indent="-238125">
              <a:spcBef>
                <a:spcPts val="0"/>
              </a:spcBef>
              <a:spcAft>
                <a:spcPts val="450"/>
              </a:spcAft>
              <a:buClr>
                <a:schemeClr val="accent2">
                  <a:lumMod val="60000"/>
                  <a:lumOff val="40000"/>
                </a:schemeClr>
              </a:buClr>
              <a:buFont typeface="Courier New" charset="0"/>
              <a:buChar char="o"/>
            </a:pPr>
            <a:r>
              <a:rPr lang="en-GB" dirty="0">
                <a:solidFill>
                  <a:schemeClr val="tx2"/>
                </a:solidFill>
                <a:latin typeface="Calibri Light" charset="0"/>
                <a:ea typeface="Calibri Light" charset="0"/>
                <a:cs typeface="Calibri Light" charset="0"/>
              </a:rPr>
              <a:t>‘</a:t>
            </a:r>
            <a:r>
              <a:rPr lang="en-GB" i="1" dirty="0">
                <a:solidFill>
                  <a:schemeClr val="tx2"/>
                </a:solidFill>
                <a:latin typeface="Calibri Light" charset="0"/>
                <a:ea typeface="Calibri Light" charset="0"/>
                <a:cs typeface="Calibri Light" charset="0"/>
              </a:rPr>
              <a:t>Europe</a:t>
            </a:r>
            <a:r>
              <a:rPr lang="en-GB" dirty="0">
                <a:solidFill>
                  <a:schemeClr val="tx2"/>
                </a:solidFill>
                <a:latin typeface="Calibri Light" charset="0"/>
                <a:ea typeface="Calibri Light" charset="0"/>
                <a:cs typeface="Calibri Light" charset="0"/>
              </a:rPr>
              <a:t>’ or ‘</a:t>
            </a:r>
            <a:r>
              <a:rPr lang="en-GB" i="1" dirty="0">
                <a:solidFill>
                  <a:schemeClr val="tx2"/>
                </a:solidFill>
                <a:latin typeface="Calibri Light" charset="0"/>
                <a:ea typeface="Calibri Light" charset="0"/>
                <a:cs typeface="Calibri Light" charset="0"/>
              </a:rPr>
              <a:t>EU</a:t>
            </a:r>
            <a:r>
              <a:rPr lang="en-GB" dirty="0">
                <a:solidFill>
                  <a:schemeClr val="tx2"/>
                </a:solidFill>
                <a:latin typeface="Calibri Light" charset="0"/>
                <a:ea typeface="Calibri Light" charset="0"/>
                <a:cs typeface="Calibri Light" charset="0"/>
              </a:rPr>
              <a:t>’</a:t>
            </a:r>
          </a:p>
          <a:p>
            <a:pPr marL="457581" lvl="1" indent="-238125">
              <a:spcBef>
                <a:spcPts val="0"/>
              </a:spcBef>
              <a:buClrTx/>
              <a:buFont typeface="Courier New" charset="0"/>
              <a:buChar char="o"/>
            </a:pPr>
            <a:endParaRPr lang="en-GB" dirty="0"/>
          </a:p>
          <a:p>
            <a:pPr marL="433769" lvl="1" indent="-214313">
              <a:spcBef>
                <a:spcPts val="0"/>
              </a:spcBef>
              <a:buClrTx/>
              <a:buFont typeface="Courier New" charset="0"/>
              <a:buChar char="o"/>
            </a:pPr>
            <a:endParaRPr lang="en-GB" dirty="0"/>
          </a:p>
          <a:p>
            <a:pPr marL="359950" lvl="1" indent="-140494">
              <a:spcBef>
                <a:spcPts val="0"/>
              </a:spcBef>
              <a:buClrTx/>
              <a:buFont typeface="Wingdings" charset="2"/>
              <a:buChar char="§"/>
            </a:pPr>
            <a:endParaRPr lang="en-GB" dirty="0"/>
          </a:p>
          <a:p>
            <a:pPr marL="433769" lvl="1" indent="-214313">
              <a:spcBef>
                <a:spcPts val="0"/>
              </a:spcBef>
              <a:buClrTx/>
              <a:buFont typeface="Courier New" charset="0"/>
              <a:buChar char="o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445295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3">
      <a:dk1>
        <a:sysClr val="windowText" lastClr="000000"/>
      </a:dk1>
      <a:lt1>
        <a:sysClr val="window" lastClr="FFFFFF"/>
      </a:lt1>
      <a:dk2>
        <a:srgbClr val="000066"/>
      </a:dk2>
      <a:lt2>
        <a:srgbClr val="E6E6E6"/>
      </a:lt2>
      <a:accent1>
        <a:srgbClr val="22A49C"/>
      </a:accent1>
      <a:accent2>
        <a:srgbClr val="14329C"/>
      </a:accent2>
      <a:accent3>
        <a:srgbClr val="FAEAD6"/>
      </a:accent3>
      <a:accent4>
        <a:srgbClr val="2D72F3"/>
      </a:accent4>
      <a:accent5>
        <a:srgbClr val="F05E10"/>
      </a:accent5>
      <a:accent6>
        <a:srgbClr val="FFAA00"/>
      </a:accent6>
      <a:hlink>
        <a:srgbClr val="11C7EB"/>
      </a:hlink>
      <a:folHlink>
        <a:srgbClr val="E9A95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1663</TotalTime>
  <Words>1085</Words>
  <Application>Microsoft Macintosh PowerPoint</Application>
  <PresentationFormat>Bildspel på skärmen (16:9)</PresentationFormat>
  <Paragraphs>103</Paragraphs>
  <Slides>12</Slides>
  <Notes>9</Notes>
  <HiddenSlides>0</HiddenSlides>
  <MMClips>0</MMClips>
  <ScaleCrop>false</ScaleCrop>
  <HeadingPairs>
    <vt:vector size="6" baseType="variant">
      <vt:variant>
        <vt:lpstr>Använt teckensnitt</vt:lpstr>
      </vt:variant>
      <vt:variant>
        <vt:i4>7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12</vt:i4>
      </vt:variant>
    </vt:vector>
  </HeadingPairs>
  <TitlesOfParts>
    <vt:vector size="20" baseType="lpstr">
      <vt:lpstr>Arial</vt:lpstr>
      <vt:lpstr>Berlin Sans FB Demi</vt:lpstr>
      <vt:lpstr>Calibri</vt:lpstr>
      <vt:lpstr>Calibri Light</vt:lpstr>
      <vt:lpstr>Courier New</vt:lpstr>
      <vt:lpstr>Georgia</vt:lpstr>
      <vt:lpstr>Wingdings</vt:lpstr>
      <vt:lpstr>Office Theme</vt:lpstr>
      <vt:lpstr>Emirates  Osteopathic Conference</vt:lpstr>
      <vt:lpstr>Association panel</vt:lpstr>
      <vt:lpstr>Marika Jevbratt &amp;  Gert-Jan Goede</vt:lpstr>
      <vt:lpstr>Merger</vt:lpstr>
      <vt:lpstr>Merger Group</vt:lpstr>
      <vt:lpstr>The story of a new name..</vt:lpstr>
      <vt:lpstr>Board composition</vt:lpstr>
      <vt:lpstr>Presenting the Board of the EFFO</vt:lpstr>
      <vt:lpstr>Background</vt:lpstr>
      <vt:lpstr>What do members need?</vt:lpstr>
      <vt:lpstr>Vision: ‘the authoritative voice of osteopathy in Europe’</vt:lpstr>
      <vt:lpstr>Thank you!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Laura Passero</dc:creator>
  <cp:lastModifiedBy>Marika Jevbratt</cp:lastModifiedBy>
  <cp:revision>101</cp:revision>
  <dcterms:created xsi:type="dcterms:W3CDTF">2018-05-23T06:41:12Z</dcterms:created>
  <dcterms:modified xsi:type="dcterms:W3CDTF">2018-09-16T18:30:22Z</dcterms:modified>
</cp:coreProperties>
</file>