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1" r:id="rId1"/>
  </p:sldMasterIdLst>
  <p:notesMasterIdLst>
    <p:notesMasterId r:id="rId11"/>
  </p:notesMasterIdLst>
  <p:handoutMasterIdLst>
    <p:handoutMasterId r:id="rId12"/>
  </p:handoutMasterIdLst>
  <p:sldIdLst>
    <p:sldId id="262" r:id="rId2"/>
    <p:sldId id="267" r:id="rId3"/>
    <p:sldId id="320" r:id="rId4"/>
    <p:sldId id="306" r:id="rId5"/>
    <p:sldId id="312" r:id="rId6"/>
    <p:sldId id="315" r:id="rId7"/>
    <p:sldId id="318" r:id="rId8"/>
    <p:sldId id="309" r:id="rId9"/>
    <p:sldId id="287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5" d="100"/>
          <a:sy n="155" d="100"/>
        </p:scale>
        <p:origin x="-84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carienti\Dropbox\Cochrane%20Rehabilitation\Laboratorio%20S4BE\Analisi%20de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0"/>
      <c:rotY val="0"/>
      <c:depthPercent val="100"/>
      <c:rAngAx val="0"/>
      <c:perspective val="3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'[Analisi def.xlsx]Figura'!$B$1</c:f>
              <c:strCache>
                <c:ptCount val="1"/>
                <c:pt idx="0">
                  <c:v>training 24 hours</c:v>
                </c:pt>
              </c:strCache>
            </c:strRef>
          </c:tx>
          <c:spPr>
            <a:pattFill prst="ltDnDiag">
              <a:fgClr>
                <a:schemeClr val="accent2">
                  <a:shade val="76000"/>
                </a:schemeClr>
              </a:fgClr>
              <a:bgClr>
                <a:schemeClr val="accent2">
                  <a:shade val="76000"/>
                  <a:lumMod val="20000"/>
                  <a:lumOff val="80000"/>
                </a:schemeClr>
              </a:bgClr>
            </a:pattFill>
            <a:ln>
              <a:solidFill>
                <a:schemeClr val="accent2">
                  <a:shade val="76000"/>
                </a:schemeClr>
              </a:solidFill>
            </a:ln>
            <a:effectLst/>
            <a:sp3d>
              <a:contourClr>
                <a:schemeClr val="accent2">
                  <a:shade val="76000"/>
                </a:schemeClr>
              </a:contourClr>
            </a:sp3d>
          </c:spPr>
          <c:invertIfNegative val="0"/>
          <c:cat>
            <c:strRef>
              <c:f>'[Analisi def.xlsx]Figura'!$A$2:$A$6</c:f>
              <c:strCache>
                <c:ptCount val="5"/>
                <c:pt idx="0">
                  <c:v>Relevance</c:v>
                </c:pt>
                <c:pt idx="1">
                  <c:v>Terminology</c:v>
                </c:pt>
                <c:pt idx="2">
                  <c:v>Confidence</c:v>
                </c:pt>
                <c:pt idx="3">
                  <c:v>Sympathy</c:v>
                </c:pt>
                <c:pt idx="4">
                  <c:v>Practice</c:v>
                </c:pt>
              </c:strCache>
            </c:strRef>
          </c:cat>
          <c:val>
            <c:numRef>
              <c:f>'[Analisi def.xlsx]Figura'!$B$2:$B$6</c:f>
              <c:numCache>
                <c:formatCode>0%</c:formatCode>
                <c:ptCount val="5"/>
                <c:pt idx="0">
                  <c:v>0.68</c:v>
                </c:pt>
                <c:pt idx="1">
                  <c:v>0.57999999999999996</c:v>
                </c:pt>
                <c:pt idx="2">
                  <c:v>0.64</c:v>
                </c:pt>
                <c:pt idx="3">
                  <c:v>0.42</c:v>
                </c:pt>
                <c:pt idx="4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EF-472B-84FA-A258BDB75787}"/>
            </c:ext>
          </c:extLst>
        </c:ser>
        <c:ser>
          <c:idx val="1"/>
          <c:order val="1"/>
          <c:tx>
            <c:strRef>
              <c:f>'[Analisi def.xlsx]Figura'!$C$1</c:f>
              <c:strCache>
                <c:ptCount val="1"/>
                <c:pt idx="0">
                  <c:v>Follow Up</c:v>
                </c:pt>
              </c:strCache>
            </c:strRef>
          </c:tx>
          <c:spPr>
            <a:pattFill prst="ltDnDiag">
              <a:fgClr>
                <a:schemeClr val="accent2">
                  <a:tint val="77000"/>
                </a:schemeClr>
              </a:fgClr>
              <a:bgClr>
                <a:schemeClr val="accent2">
                  <a:tint val="77000"/>
                  <a:lumMod val="20000"/>
                  <a:lumOff val="80000"/>
                </a:schemeClr>
              </a:bgClr>
            </a:pattFill>
            <a:ln>
              <a:solidFill>
                <a:schemeClr val="accent2">
                  <a:tint val="77000"/>
                </a:schemeClr>
              </a:solidFill>
            </a:ln>
            <a:effectLst/>
            <a:sp3d>
              <a:contourClr>
                <a:schemeClr val="accent2">
                  <a:tint val="77000"/>
                </a:schemeClr>
              </a:contourClr>
            </a:sp3d>
          </c:spPr>
          <c:invertIfNegative val="0"/>
          <c:cat>
            <c:strRef>
              <c:f>'[Analisi def.xlsx]Figura'!$A$2:$A$6</c:f>
              <c:strCache>
                <c:ptCount val="5"/>
                <c:pt idx="0">
                  <c:v>Relevance</c:v>
                </c:pt>
                <c:pt idx="1">
                  <c:v>Terminology</c:v>
                </c:pt>
                <c:pt idx="2">
                  <c:v>Confidence</c:v>
                </c:pt>
                <c:pt idx="3">
                  <c:v>Sympathy</c:v>
                </c:pt>
                <c:pt idx="4">
                  <c:v>Practice</c:v>
                </c:pt>
              </c:strCache>
            </c:strRef>
          </c:cat>
          <c:val>
            <c:numRef>
              <c:f>'[Analisi def.xlsx]Figura'!$C$2:$C$6</c:f>
              <c:numCache>
                <c:formatCode>0%</c:formatCode>
                <c:ptCount val="5"/>
                <c:pt idx="0">
                  <c:v>0.7</c:v>
                </c:pt>
                <c:pt idx="1">
                  <c:v>0.65</c:v>
                </c:pt>
                <c:pt idx="2">
                  <c:v>0.63</c:v>
                </c:pt>
                <c:pt idx="3">
                  <c:v>0.38</c:v>
                </c:pt>
                <c:pt idx="4">
                  <c:v>0.57999999999999996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EF-472B-84FA-A258BDB757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box"/>
        <c:axId val="71649792"/>
        <c:axId val="66980096"/>
        <c:axId val="0"/>
      </c:bar3DChart>
      <c:catAx>
        <c:axId val="71649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>
                    <a:solidFill>
                      <a:schemeClr val="tx1"/>
                    </a:solidFill>
                  </a:rPr>
                  <a:t>EBP</a:t>
                </a:r>
                <a:r>
                  <a:rPr lang="it-IT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it-IT" dirty="0">
                    <a:solidFill>
                      <a:schemeClr val="tx1"/>
                    </a:solidFill>
                  </a:rPr>
                  <a:t>Q</a:t>
                </a:r>
                <a:r>
                  <a:rPr lang="it-IT" baseline="0" dirty="0">
                    <a:solidFill>
                      <a:schemeClr val="tx1"/>
                    </a:solidFill>
                  </a:rPr>
                  <a:t> </a:t>
                </a:r>
                <a:r>
                  <a:rPr lang="it-IT" baseline="0" dirty="0" err="1">
                    <a:solidFill>
                      <a:schemeClr val="tx1"/>
                    </a:solidFill>
                  </a:rPr>
                  <a:t>Domains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47138899825021874"/>
              <c:y val="0.9534476015392486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980096"/>
        <c:crosses val="autoZero"/>
        <c:auto val="1"/>
        <c:lblAlgn val="ctr"/>
        <c:lblOffset val="100"/>
        <c:noMultiLvlLbl val="0"/>
      </c:catAx>
      <c:valAx>
        <c:axId val="66980096"/>
        <c:scaling>
          <c:orientation val="minMax"/>
          <c:max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 err="1">
                    <a:solidFill>
                      <a:schemeClr val="tx1"/>
                    </a:solidFill>
                  </a:rPr>
                  <a:t>Percentage</a:t>
                </a:r>
                <a:endParaRPr lang="it-IT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649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55EF9-1C7F-425F-B60C-FA3666A10C1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E496B17-13F4-4146-A64C-2A9F135F7DC8}">
      <dgm:prSet phldrT="[Testo]"/>
      <dgm:spPr/>
      <dgm:t>
        <a:bodyPr/>
        <a:lstStyle/>
        <a:p>
          <a:r>
            <a:rPr lang="it-IT" b="1" dirty="0"/>
            <a:t>T0</a:t>
          </a:r>
        </a:p>
        <a:p>
          <a:r>
            <a:rPr lang="it-IT" dirty="0"/>
            <a:t>Start EBP </a:t>
          </a:r>
          <a:r>
            <a:rPr lang="it-IT" dirty="0" err="1"/>
            <a:t>Laboratory</a:t>
          </a:r>
          <a:endParaRPr lang="it-IT" dirty="0"/>
        </a:p>
      </dgm:t>
    </dgm:pt>
    <dgm:pt modelId="{2BDF8754-6901-4750-B43D-3E0CCDF8489F}" type="parTrans" cxnId="{0DAC41E4-2CB2-4D58-95F4-47625E55E2E9}">
      <dgm:prSet/>
      <dgm:spPr/>
      <dgm:t>
        <a:bodyPr/>
        <a:lstStyle/>
        <a:p>
          <a:endParaRPr lang="it-IT"/>
        </a:p>
      </dgm:t>
    </dgm:pt>
    <dgm:pt modelId="{DEAA1CD0-160B-4CAA-9352-D8803A61083E}" type="sibTrans" cxnId="{0DAC41E4-2CB2-4D58-95F4-47625E55E2E9}">
      <dgm:prSet/>
      <dgm:spPr/>
      <dgm:t>
        <a:bodyPr/>
        <a:lstStyle/>
        <a:p>
          <a:endParaRPr lang="it-IT"/>
        </a:p>
      </dgm:t>
    </dgm:pt>
    <dgm:pt modelId="{F1414162-E8DA-4076-BBCA-E2BB06F434C1}">
      <dgm:prSet phldrT="[Testo]"/>
      <dgm:spPr/>
      <dgm:t>
        <a:bodyPr/>
        <a:lstStyle/>
        <a:p>
          <a:r>
            <a:rPr lang="it-IT" b="1" dirty="0"/>
            <a:t>T1</a:t>
          </a:r>
        </a:p>
        <a:p>
          <a:r>
            <a:rPr lang="it-IT" dirty="0" err="1"/>
            <a:t>after</a:t>
          </a:r>
          <a:r>
            <a:rPr lang="it-IT" dirty="0"/>
            <a:t> 24 training hours</a:t>
          </a:r>
        </a:p>
      </dgm:t>
    </dgm:pt>
    <dgm:pt modelId="{FBBE001F-A0BC-4B39-B058-01D778848196}" type="parTrans" cxnId="{95BE0069-CD3C-4484-BF2B-00C185DE5D91}">
      <dgm:prSet/>
      <dgm:spPr/>
      <dgm:t>
        <a:bodyPr/>
        <a:lstStyle/>
        <a:p>
          <a:endParaRPr lang="it-IT"/>
        </a:p>
      </dgm:t>
    </dgm:pt>
    <dgm:pt modelId="{A4F4EEB3-4D51-42AA-9DCA-EB95A868CC50}" type="sibTrans" cxnId="{95BE0069-CD3C-4484-BF2B-00C185DE5D91}">
      <dgm:prSet/>
      <dgm:spPr/>
      <dgm:t>
        <a:bodyPr/>
        <a:lstStyle/>
        <a:p>
          <a:endParaRPr lang="it-IT"/>
        </a:p>
      </dgm:t>
    </dgm:pt>
    <dgm:pt modelId="{40ABDDE8-D51F-470A-95E1-4CB84329B3E4}">
      <dgm:prSet phldrT="[Testo]"/>
      <dgm:spPr/>
      <dgm:t>
        <a:bodyPr/>
        <a:lstStyle/>
        <a:p>
          <a:r>
            <a:rPr lang="it-IT" b="1" dirty="0"/>
            <a:t>Follow-up</a:t>
          </a:r>
        </a:p>
        <a:p>
          <a:r>
            <a:rPr lang="it-IT" dirty="0" err="1"/>
            <a:t>after</a:t>
          </a:r>
          <a:r>
            <a:rPr lang="it-IT" dirty="0"/>
            <a:t> 3 </a:t>
          </a:r>
          <a:r>
            <a:rPr lang="it-IT" dirty="0" err="1"/>
            <a:t>months</a:t>
          </a:r>
          <a:r>
            <a:rPr lang="it-IT" dirty="0"/>
            <a:t> of </a:t>
          </a:r>
          <a:r>
            <a:rPr lang="it-IT" dirty="0" err="1"/>
            <a:t>clinical</a:t>
          </a:r>
          <a:r>
            <a:rPr lang="it-IT" dirty="0"/>
            <a:t> </a:t>
          </a:r>
          <a:r>
            <a:rPr lang="it-IT" dirty="0" err="1"/>
            <a:t>practice</a:t>
          </a:r>
          <a:r>
            <a:rPr lang="it-IT" dirty="0"/>
            <a:t> training</a:t>
          </a:r>
        </a:p>
      </dgm:t>
    </dgm:pt>
    <dgm:pt modelId="{B8694538-90DE-4321-B700-26A86FBFA8BE}" type="parTrans" cxnId="{0DFEF5EA-516E-4448-8DAD-7EFF9234C728}">
      <dgm:prSet/>
      <dgm:spPr/>
      <dgm:t>
        <a:bodyPr/>
        <a:lstStyle/>
        <a:p>
          <a:endParaRPr lang="it-IT"/>
        </a:p>
      </dgm:t>
    </dgm:pt>
    <dgm:pt modelId="{32634302-6679-4D09-AEFD-8B7C842CD438}" type="sibTrans" cxnId="{0DFEF5EA-516E-4448-8DAD-7EFF9234C728}">
      <dgm:prSet/>
      <dgm:spPr/>
      <dgm:t>
        <a:bodyPr/>
        <a:lstStyle/>
        <a:p>
          <a:endParaRPr lang="it-IT"/>
        </a:p>
      </dgm:t>
    </dgm:pt>
    <dgm:pt modelId="{558683B8-0C72-4919-9206-805B7C566C22}" type="pres">
      <dgm:prSet presAssocID="{7C055EF9-1C7F-425F-B60C-FA3666A10C10}" presName="CompostProcess" presStyleCnt="0">
        <dgm:presLayoutVars>
          <dgm:dir/>
          <dgm:resizeHandles val="exact"/>
        </dgm:presLayoutVars>
      </dgm:prSet>
      <dgm:spPr/>
    </dgm:pt>
    <dgm:pt modelId="{72FBC0AE-B8F3-4FEC-BA43-A223BAFA519A}" type="pres">
      <dgm:prSet presAssocID="{7C055EF9-1C7F-425F-B60C-FA3666A10C10}" presName="arrow" presStyleLbl="bgShp" presStyleIdx="0" presStyleCnt="1"/>
      <dgm:spPr/>
    </dgm:pt>
    <dgm:pt modelId="{C9E37AFF-C06C-428A-8885-4B203161AFFC}" type="pres">
      <dgm:prSet presAssocID="{7C055EF9-1C7F-425F-B60C-FA3666A10C10}" presName="linearProcess" presStyleCnt="0"/>
      <dgm:spPr/>
    </dgm:pt>
    <dgm:pt modelId="{D3FBE11B-B85B-4EC8-B516-EA76EB6A2FAE}" type="pres">
      <dgm:prSet presAssocID="{FE496B17-13F4-4146-A64C-2A9F135F7DC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18953-02A7-4ED2-9153-9544CBD3FD9F}" type="pres">
      <dgm:prSet presAssocID="{DEAA1CD0-160B-4CAA-9352-D8803A61083E}" presName="sibTrans" presStyleCnt="0"/>
      <dgm:spPr/>
    </dgm:pt>
    <dgm:pt modelId="{EEB3DDBA-DE65-477B-8C71-C1C95E3DF355}" type="pres">
      <dgm:prSet presAssocID="{F1414162-E8DA-4076-BBCA-E2BB06F434C1}" presName="textNode" presStyleLbl="node1" presStyleIdx="1" presStyleCnt="3" custLinFactNeighborY="38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F56A9-5DB3-4327-8B5C-B2974F86C053}" type="pres">
      <dgm:prSet presAssocID="{A4F4EEB3-4D51-42AA-9DCA-EB95A868CC50}" presName="sibTrans" presStyleCnt="0"/>
      <dgm:spPr/>
    </dgm:pt>
    <dgm:pt modelId="{7B9D63F3-6BCF-4574-8C97-789E00FF73D0}" type="pres">
      <dgm:prSet presAssocID="{40ABDDE8-D51F-470A-95E1-4CB84329B3E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BE0069-CD3C-4484-BF2B-00C185DE5D91}" srcId="{7C055EF9-1C7F-425F-B60C-FA3666A10C10}" destId="{F1414162-E8DA-4076-BBCA-E2BB06F434C1}" srcOrd="1" destOrd="0" parTransId="{FBBE001F-A0BC-4B39-B058-01D778848196}" sibTransId="{A4F4EEB3-4D51-42AA-9DCA-EB95A868CC50}"/>
    <dgm:cxn modelId="{FA508B37-EAD5-44E3-8D4D-FCBB0B5441B6}" type="presOf" srcId="{40ABDDE8-D51F-470A-95E1-4CB84329B3E4}" destId="{7B9D63F3-6BCF-4574-8C97-789E00FF73D0}" srcOrd="0" destOrd="0" presId="urn:microsoft.com/office/officeart/2005/8/layout/hProcess9"/>
    <dgm:cxn modelId="{7A1A8861-81F0-4E09-A0B6-946D1F7D5167}" type="presOf" srcId="{7C055EF9-1C7F-425F-B60C-FA3666A10C10}" destId="{558683B8-0C72-4919-9206-805B7C566C22}" srcOrd="0" destOrd="0" presId="urn:microsoft.com/office/officeart/2005/8/layout/hProcess9"/>
    <dgm:cxn modelId="{C1D26C1E-B017-48BF-B23E-B466F5FE029F}" type="presOf" srcId="{FE496B17-13F4-4146-A64C-2A9F135F7DC8}" destId="{D3FBE11B-B85B-4EC8-B516-EA76EB6A2FAE}" srcOrd="0" destOrd="0" presId="urn:microsoft.com/office/officeart/2005/8/layout/hProcess9"/>
    <dgm:cxn modelId="{00976673-7940-4AFC-A08B-73D3A80F5F9E}" type="presOf" srcId="{F1414162-E8DA-4076-BBCA-E2BB06F434C1}" destId="{EEB3DDBA-DE65-477B-8C71-C1C95E3DF355}" srcOrd="0" destOrd="0" presId="urn:microsoft.com/office/officeart/2005/8/layout/hProcess9"/>
    <dgm:cxn modelId="{0DFEF5EA-516E-4448-8DAD-7EFF9234C728}" srcId="{7C055EF9-1C7F-425F-B60C-FA3666A10C10}" destId="{40ABDDE8-D51F-470A-95E1-4CB84329B3E4}" srcOrd="2" destOrd="0" parTransId="{B8694538-90DE-4321-B700-26A86FBFA8BE}" sibTransId="{32634302-6679-4D09-AEFD-8B7C842CD438}"/>
    <dgm:cxn modelId="{0DAC41E4-2CB2-4D58-95F4-47625E55E2E9}" srcId="{7C055EF9-1C7F-425F-B60C-FA3666A10C10}" destId="{FE496B17-13F4-4146-A64C-2A9F135F7DC8}" srcOrd="0" destOrd="0" parTransId="{2BDF8754-6901-4750-B43D-3E0CCDF8489F}" sibTransId="{DEAA1CD0-160B-4CAA-9352-D8803A61083E}"/>
    <dgm:cxn modelId="{E1A56DF2-EEF0-4BC3-AD70-3800B18E1044}" type="presParOf" srcId="{558683B8-0C72-4919-9206-805B7C566C22}" destId="{72FBC0AE-B8F3-4FEC-BA43-A223BAFA519A}" srcOrd="0" destOrd="0" presId="urn:microsoft.com/office/officeart/2005/8/layout/hProcess9"/>
    <dgm:cxn modelId="{85506F06-EC41-4141-AE37-73564F8866CB}" type="presParOf" srcId="{558683B8-0C72-4919-9206-805B7C566C22}" destId="{C9E37AFF-C06C-428A-8885-4B203161AFFC}" srcOrd="1" destOrd="0" presId="urn:microsoft.com/office/officeart/2005/8/layout/hProcess9"/>
    <dgm:cxn modelId="{CD4A8E72-64B4-44D3-92B1-9F0C4002A757}" type="presParOf" srcId="{C9E37AFF-C06C-428A-8885-4B203161AFFC}" destId="{D3FBE11B-B85B-4EC8-B516-EA76EB6A2FAE}" srcOrd="0" destOrd="0" presId="urn:microsoft.com/office/officeart/2005/8/layout/hProcess9"/>
    <dgm:cxn modelId="{F5D74EB5-24EB-4E42-A0BE-87E33D6C4E58}" type="presParOf" srcId="{C9E37AFF-C06C-428A-8885-4B203161AFFC}" destId="{4BF18953-02A7-4ED2-9153-9544CBD3FD9F}" srcOrd="1" destOrd="0" presId="urn:microsoft.com/office/officeart/2005/8/layout/hProcess9"/>
    <dgm:cxn modelId="{FD125391-F496-4C02-B8F5-DB3C27BE2A43}" type="presParOf" srcId="{C9E37AFF-C06C-428A-8885-4B203161AFFC}" destId="{EEB3DDBA-DE65-477B-8C71-C1C95E3DF355}" srcOrd="2" destOrd="0" presId="urn:microsoft.com/office/officeart/2005/8/layout/hProcess9"/>
    <dgm:cxn modelId="{28B78535-09DC-47B7-8E77-4FCD11B50093}" type="presParOf" srcId="{C9E37AFF-C06C-428A-8885-4B203161AFFC}" destId="{B3CF56A9-5DB3-4327-8B5C-B2974F86C053}" srcOrd="3" destOrd="0" presId="urn:microsoft.com/office/officeart/2005/8/layout/hProcess9"/>
    <dgm:cxn modelId="{01ACA62F-6F68-47FC-8A04-DF3EA2300D19}" type="presParOf" srcId="{C9E37AFF-C06C-428A-8885-4B203161AFFC}" destId="{7B9D63F3-6BCF-4574-8C97-789E00FF73D0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BC0AE-B8F3-4FEC-BA43-A223BAFA519A}">
      <dsp:nvSpPr>
        <dsp:cNvPr id="0" name=""/>
        <dsp:cNvSpPr/>
      </dsp:nvSpPr>
      <dsp:spPr>
        <a:xfrm>
          <a:off x="482555" y="0"/>
          <a:ext cx="5468957" cy="29322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BE11B-B85B-4EC8-B516-EA76EB6A2FAE}">
      <dsp:nvSpPr>
        <dsp:cNvPr id="0" name=""/>
        <dsp:cNvSpPr/>
      </dsp:nvSpPr>
      <dsp:spPr>
        <a:xfrm>
          <a:off x="218029" y="879660"/>
          <a:ext cx="1930220" cy="1172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T0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/>
            <a:t>Start EBP </a:t>
          </a:r>
          <a:r>
            <a:rPr lang="it-IT" sz="1600" kern="1200" dirty="0" err="1"/>
            <a:t>Laboratory</a:t>
          </a:r>
          <a:endParaRPr lang="it-IT" sz="1600" kern="1200" dirty="0"/>
        </a:p>
      </dsp:txBody>
      <dsp:txXfrm>
        <a:off x="275284" y="936915"/>
        <a:ext cx="1815710" cy="1058370"/>
      </dsp:txXfrm>
    </dsp:sp>
    <dsp:sp modelId="{EEB3DDBA-DE65-477B-8C71-C1C95E3DF355}">
      <dsp:nvSpPr>
        <dsp:cNvPr id="0" name=""/>
        <dsp:cNvSpPr/>
      </dsp:nvSpPr>
      <dsp:spPr>
        <a:xfrm>
          <a:off x="2251923" y="924464"/>
          <a:ext cx="1930220" cy="1172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T1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/>
            <a:t>after</a:t>
          </a:r>
          <a:r>
            <a:rPr lang="it-IT" sz="1600" kern="1200" dirty="0"/>
            <a:t> 24 training hours</a:t>
          </a:r>
        </a:p>
      </dsp:txBody>
      <dsp:txXfrm>
        <a:off x="2309178" y="981719"/>
        <a:ext cx="1815710" cy="1058370"/>
      </dsp:txXfrm>
    </dsp:sp>
    <dsp:sp modelId="{7B9D63F3-6BCF-4574-8C97-789E00FF73D0}">
      <dsp:nvSpPr>
        <dsp:cNvPr id="0" name=""/>
        <dsp:cNvSpPr/>
      </dsp:nvSpPr>
      <dsp:spPr>
        <a:xfrm>
          <a:off x="4285818" y="879660"/>
          <a:ext cx="1930220" cy="1172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Follow-up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kern="1200" dirty="0" err="1"/>
            <a:t>after</a:t>
          </a:r>
          <a:r>
            <a:rPr lang="it-IT" sz="1600" kern="1200" dirty="0"/>
            <a:t> 3 </a:t>
          </a:r>
          <a:r>
            <a:rPr lang="it-IT" sz="1600" kern="1200" dirty="0" err="1"/>
            <a:t>months</a:t>
          </a:r>
          <a:r>
            <a:rPr lang="it-IT" sz="1600" kern="1200" dirty="0"/>
            <a:t> of </a:t>
          </a:r>
          <a:r>
            <a:rPr lang="it-IT" sz="1600" kern="1200" dirty="0" err="1"/>
            <a:t>clinical</a:t>
          </a:r>
          <a:r>
            <a:rPr lang="it-IT" sz="1600" kern="1200" dirty="0"/>
            <a:t> </a:t>
          </a:r>
          <a:r>
            <a:rPr lang="it-IT" sz="1600" kern="1200" dirty="0" err="1"/>
            <a:t>practice</a:t>
          </a:r>
          <a:r>
            <a:rPr lang="it-IT" sz="1600" kern="1200" dirty="0"/>
            <a:t> training</a:t>
          </a:r>
        </a:p>
      </dsp:txBody>
      <dsp:txXfrm>
        <a:off x="4343073" y="936915"/>
        <a:ext cx="1815710" cy="1058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24873-E536-9747-98BF-0ACDF3011A85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C5863-481D-4543-8F0D-9DA6E4DD7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9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2CA08-5B20-184B-A652-EE4292512748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47B7D-E5F7-294C-A785-7B913D024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86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The idea </a:t>
            </a:r>
            <a:r>
              <a:rPr lang="it-IT" dirty="0" err="1"/>
              <a:t>started</a:t>
            </a:r>
            <a:r>
              <a:rPr lang="it-IT" dirty="0"/>
              <a:t> from </a:t>
            </a:r>
            <a:r>
              <a:rPr lang="it-IT" dirty="0" err="1"/>
              <a:t>here</a:t>
            </a:r>
            <a:r>
              <a:rPr lang="it-IT" dirty="0"/>
              <a:t>, from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study</a:t>
            </a:r>
            <a:r>
              <a:rPr lang="it-IT" dirty="0"/>
              <a:t> on the </a:t>
            </a:r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rethink</a:t>
            </a:r>
            <a:r>
              <a:rPr lang="it-IT" dirty="0"/>
              <a:t> the </a:t>
            </a:r>
            <a:r>
              <a:rPr lang="it-IT" dirty="0" err="1"/>
              <a:t>medical</a:t>
            </a:r>
            <a:r>
              <a:rPr lang="it-IT" dirty="0"/>
              <a:t> </a:t>
            </a:r>
            <a:r>
              <a:rPr lang="it-IT" dirty="0" err="1"/>
              <a:t>education</a:t>
            </a:r>
            <a:r>
              <a:rPr lang="it-IT" dirty="0"/>
              <a:t> in </a:t>
            </a:r>
            <a:r>
              <a:rPr lang="it-IT" dirty="0" err="1"/>
              <a:t>allied</a:t>
            </a:r>
            <a:r>
              <a:rPr lang="it-IT" dirty="0"/>
              <a:t> </a:t>
            </a:r>
            <a:r>
              <a:rPr lang="it-IT" dirty="0" err="1"/>
              <a:t>health</a:t>
            </a:r>
            <a:r>
              <a:rPr lang="it-IT" dirty="0"/>
              <a:t> </a:t>
            </a:r>
            <a:r>
              <a:rPr lang="it-IT" dirty="0" err="1"/>
              <a:t>professional</a:t>
            </a:r>
            <a:r>
              <a:rPr lang="it-IT" dirty="0"/>
              <a:t> curricula. So, we </a:t>
            </a:r>
            <a:r>
              <a:rPr lang="it-IT" dirty="0" err="1"/>
              <a:t>decided</a:t>
            </a:r>
            <a:r>
              <a:rPr lang="it-IT" dirty="0"/>
              <a:t> to create a EBP </a:t>
            </a:r>
            <a:r>
              <a:rPr lang="it-IT" dirty="0" err="1"/>
              <a:t>Laboratory</a:t>
            </a:r>
            <a:r>
              <a:rPr lang="it-IT" dirty="0"/>
              <a:t> inside the School of </a:t>
            </a:r>
            <a:r>
              <a:rPr lang="it-IT" dirty="0" err="1"/>
              <a:t>Physiotherapy</a:t>
            </a:r>
            <a:r>
              <a:rPr lang="it-IT" dirty="0"/>
              <a:t> of </a:t>
            </a:r>
            <a:r>
              <a:rPr lang="it-IT" dirty="0" err="1"/>
              <a:t>University</a:t>
            </a:r>
            <a:r>
              <a:rPr lang="it-IT" dirty="0"/>
              <a:t> of Brescia, </a:t>
            </a:r>
            <a:r>
              <a:rPr lang="it-IT" dirty="0" err="1"/>
              <a:t>Italy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66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643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966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22406" t="18049" r="2906" b="1893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6610350" y="2622551"/>
            <a:ext cx="2533650" cy="2520951"/>
            <a:chOff x="6610350" y="2622551"/>
            <a:chExt cx="2533650" cy="2520951"/>
          </a:xfrm>
        </p:grpSpPr>
        <p:pic>
          <p:nvPicPr>
            <p:cNvPr id="5" name="Picture 4" descr="White-Corner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2956891"/>
              <a:ext cx="2514600" cy="21866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4"/>
            <a:srcRect r="71893" b="51284"/>
            <a:stretch/>
          </p:blipFill>
          <p:spPr>
            <a:xfrm>
              <a:off x="6610350" y="2950542"/>
              <a:ext cx="2533650" cy="21929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/>
            <a:srcRect r="71240" b="46881"/>
            <a:stretch/>
          </p:blipFill>
          <p:spPr>
            <a:xfrm>
              <a:off x="6654800" y="2847657"/>
              <a:ext cx="2489200" cy="229584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6"/>
            <a:srcRect r="74028" b="44792"/>
            <a:stretch/>
          </p:blipFill>
          <p:spPr>
            <a:xfrm>
              <a:off x="6769100" y="2622551"/>
              <a:ext cx="2374900" cy="252095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4466" y="457164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94466" y="1689064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94466" y="4190700"/>
            <a:ext cx="4430184" cy="390444"/>
          </a:xfrm>
        </p:spPr>
        <p:txBody>
          <a:bodyPr/>
          <a:lstStyle>
            <a:lvl1pPr>
              <a:lnSpc>
                <a:spcPts val="2200"/>
              </a:lnSpc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September 28–29, 2018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036125" y="3799864"/>
            <a:ext cx="1714175" cy="1027538"/>
            <a:chOff x="7036125" y="3799864"/>
            <a:chExt cx="1714175" cy="1027538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125" y="4602979"/>
              <a:ext cx="768025" cy="224423"/>
            </a:xfrm>
            <a:prstGeom prst="rect">
              <a:avLst/>
            </a:prstGeom>
          </p:spPr>
        </p:pic>
        <p:pic>
          <p:nvPicPr>
            <p:cNvPr id="9" name="Picture 8" descr="OIA-logo-orange-gray-VECTOR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009" y="4474364"/>
              <a:ext cx="575291" cy="329415"/>
            </a:xfrm>
            <a:prstGeom prst="rect">
              <a:avLst/>
            </a:prstGeom>
          </p:spPr>
        </p:pic>
        <p:pic>
          <p:nvPicPr>
            <p:cNvPr id="10" name="Picture 9" descr="EOS.png"/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" r="6101"/>
            <a:stretch/>
          </p:blipFill>
          <p:spPr>
            <a:xfrm>
              <a:off x="7892791" y="3799864"/>
              <a:ext cx="616203" cy="757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88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4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48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76500"/>
            <a:ext cx="9144000" cy="3267000"/>
          </a:xfrm>
          <a:solidFill>
            <a:schemeClr val="accent5"/>
          </a:solidFill>
        </p:spPr>
        <p:txBody>
          <a:bodyPr lIns="432000" tIns="108000"/>
          <a:lstStyle>
            <a:lvl1pPr marL="0" indent="0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Insert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971419"/>
            <a:ext cx="4464000" cy="810581"/>
          </a:xfrm>
        </p:spPr>
        <p:txBody>
          <a:bodyPr/>
          <a:lstStyle>
            <a:lvl1pPr algn="l">
              <a:lnSpc>
                <a:spcPts val="285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8800" y="1057050"/>
            <a:ext cx="3326400" cy="616950"/>
          </a:xfrm>
        </p:spPr>
        <p:txBody>
          <a:bodyPr/>
          <a:lstStyle>
            <a:lvl1pPr marL="0" indent="0" algn="l">
              <a:lnSpc>
                <a:spcPts val="1425"/>
              </a:lnSpc>
              <a:spcBef>
                <a:spcPts val="0"/>
              </a:spcBef>
              <a:buNone/>
              <a:defRPr sz="1350" b="1">
                <a:solidFill>
                  <a:schemeClr val="tx2"/>
                </a:solidFill>
                <a:latin typeface="+mj-lt"/>
              </a:defRPr>
            </a:lvl1pPr>
            <a:lvl2pPr marL="2381" indent="0" algn="l">
              <a:lnSpc>
                <a:spcPts val="1425"/>
              </a:lnSpc>
              <a:spcBef>
                <a:spcPts val="0"/>
              </a:spcBef>
              <a:buNone/>
              <a:defRPr sz="1350">
                <a:solidFill>
                  <a:schemeClr val="tx2"/>
                </a:solidFill>
                <a:latin typeface="+mj-lt"/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GB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2A16ED5F-39D4-4F11-ACFB-ABF6421A0A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8" y="139649"/>
            <a:ext cx="2034646" cy="394599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xmlns="" id="{3A5867F0-9D01-4E97-99FE-762AD86B4BA2}"/>
              </a:ext>
            </a:extLst>
          </p:cNvPr>
          <p:cNvSpPr txBox="1"/>
          <p:nvPr userDrawn="1"/>
        </p:nvSpPr>
        <p:spPr>
          <a:xfrm>
            <a:off x="6822244" y="166408"/>
            <a:ext cx="2147639" cy="6924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lnSpc>
                <a:spcPts val="1500"/>
              </a:lnSpc>
            </a:pPr>
            <a:r>
              <a:rPr lang="en-GB" sz="1350" spc="-23" baseline="0" dirty="0">
                <a:solidFill>
                  <a:schemeClr val="tx2"/>
                </a:solidFill>
                <a:latin typeface="+mn-lt"/>
              </a:rPr>
              <a:t>Trusted evidence.</a:t>
            </a:r>
          </a:p>
          <a:p>
            <a:pPr algn="r">
              <a:lnSpc>
                <a:spcPts val="1500"/>
              </a:lnSpc>
            </a:pPr>
            <a:r>
              <a:rPr lang="en-GB" sz="1350" spc="-23" baseline="0" dirty="0">
                <a:solidFill>
                  <a:schemeClr val="tx2"/>
                </a:solidFill>
                <a:latin typeface="+mn-lt"/>
              </a:rPr>
              <a:t>Informed decisions.</a:t>
            </a:r>
          </a:p>
          <a:p>
            <a:pPr algn="r">
              <a:lnSpc>
                <a:spcPts val="1500"/>
              </a:lnSpc>
            </a:pPr>
            <a:r>
              <a:rPr lang="en-GB" sz="1350" spc="-23" baseline="0" dirty="0">
                <a:solidFill>
                  <a:schemeClr val="bg2"/>
                </a:solidFill>
                <a:latin typeface="+mn-lt"/>
              </a:rPr>
              <a:t>Better health</a:t>
            </a:r>
            <a:r>
              <a:rPr lang="en-GB" sz="1350" spc="-23" baseline="0" dirty="0">
                <a:solidFill>
                  <a:schemeClr val="tx2"/>
                </a:solidFill>
                <a:latin typeface="+mn-lt"/>
              </a:rPr>
              <a:t>.</a:t>
            </a:r>
          </a:p>
        </p:txBody>
      </p:sp>
      <p:pic>
        <p:nvPicPr>
          <p:cNvPr id="17" name="Picture 4" descr="Risultati immagini per fondazione don gnocchi log">
            <a:extLst>
              <a:ext uri="{FF2B5EF4-FFF2-40B4-BE49-F238E27FC236}">
                <a16:creationId xmlns:a16="http://schemas.microsoft.com/office/drawing/2014/main" xmlns="" id="{369D8871-6885-4EDA-8525-E6D0C25C2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4228" y="139649"/>
            <a:ext cx="1839171" cy="508518"/>
          </a:xfrm>
          <a:prstGeom prst="rect">
            <a:avLst/>
          </a:prstGeom>
          <a:noFill/>
        </p:spPr>
      </p:pic>
      <p:pic>
        <p:nvPicPr>
          <p:cNvPr id="18" name="Immagine 17" descr="nuovo unibs.png">
            <a:extLst>
              <a:ext uri="{FF2B5EF4-FFF2-40B4-BE49-F238E27FC236}">
                <a16:creationId xmlns:a16="http://schemas.microsoft.com/office/drawing/2014/main" xmlns="" id="{32C0FEFD-1DED-4530-B5DC-37E61F93AE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168688" y="139649"/>
            <a:ext cx="1643266" cy="5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6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55600" y="1187450"/>
            <a:ext cx="8792633" cy="395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ilding-corn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0" y="2963241"/>
            <a:ext cx="2514600" cy="2186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4" y="1464737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5833" y="2696637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75833" y="2591649"/>
            <a:ext cx="7772400" cy="45719"/>
          </a:xfrm>
          <a:prstGeom prst="rect">
            <a:avLst/>
          </a:prstGeom>
          <a:gradFill>
            <a:gsLst>
              <a:gs pos="20000">
                <a:schemeClr val="accent5"/>
              </a:gs>
              <a:gs pos="90000">
                <a:schemeClr val="tx2"/>
              </a:gs>
              <a:gs pos="50000">
                <a:schemeClr val="accent6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/>
          <a:srcRect r="71893" b="51284"/>
          <a:stretch/>
        </p:blipFill>
        <p:spPr>
          <a:xfrm>
            <a:off x="6616700" y="2956892"/>
            <a:ext cx="2533650" cy="21929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4"/>
          <a:srcRect r="71240" b="46881"/>
          <a:stretch/>
        </p:blipFill>
        <p:spPr>
          <a:xfrm>
            <a:off x="6661150" y="2854007"/>
            <a:ext cx="2489200" cy="22958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/>
          <a:srcRect r="74028" b="44792"/>
          <a:stretch/>
        </p:blipFill>
        <p:spPr>
          <a:xfrm>
            <a:off x="6775450" y="2628901"/>
            <a:ext cx="2374900" cy="25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8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55600" y="1187450"/>
            <a:ext cx="8792633" cy="3956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4" y="1464737"/>
            <a:ext cx="6392333" cy="1066800"/>
          </a:xfrm>
        </p:spPr>
        <p:txBody>
          <a:bodyPr anchor="b">
            <a:normAutofit/>
          </a:bodyPr>
          <a:lstStyle>
            <a:lvl1pPr>
              <a:lnSpc>
                <a:spcPts val="42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5833" y="2696637"/>
            <a:ext cx="6392334" cy="685800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375833" y="2591649"/>
            <a:ext cx="7772400" cy="45719"/>
          </a:xfrm>
          <a:prstGeom prst="rect">
            <a:avLst/>
          </a:prstGeom>
          <a:gradFill>
            <a:gsLst>
              <a:gs pos="20000">
                <a:schemeClr val="accent5"/>
              </a:gs>
              <a:gs pos="90000">
                <a:schemeClr val="tx2"/>
              </a:gs>
              <a:gs pos="50000">
                <a:schemeClr val="accent6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6616700" y="2628901"/>
            <a:ext cx="2533650" cy="2520951"/>
            <a:chOff x="6616700" y="2628901"/>
            <a:chExt cx="2533650" cy="2520951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/>
            <a:srcRect r="71893" b="51284"/>
            <a:stretch/>
          </p:blipFill>
          <p:spPr>
            <a:xfrm>
              <a:off x="6616700" y="2956892"/>
              <a:ext cx="2533650" cy="2192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/>
            <a:srcRect r="71240" b="46881"/>
            <a:stretch/>
          </p:blipFill>
          <p:spPr>
            <a:xfrm>
              <a:off x="6661150" y="2854007"/>
              <a:ext cx="2489200" cy="2295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4"/>
            <a:srcRect r="74028" b="44792"/>
            <a:stretch/>
          </p:blipFill>
          <p:spPr>
            <a:xfrm>
              <a:off x="6775450" y="2628901"/>
              <a:ext cx="2374900" cy="2520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101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072"/>
            <a:ext cx="8229600" cy="28620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/>
            </a:lvl1pPr>
          </a:lstStyle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1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1"/>
            <a:ext cx="4038600" cy="29291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3"/>
            <a:ext cx="4038600" cy="2929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1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57198" y="457200"/>
            <a:ext cx="4038601" cy="4191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457200"/>
            <a:ext cx="4038600" cy="6858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3"/>
            <a:ext cx="4038600" cy="292912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00"/>
            <a:ext cx="4040188" cy="479822"/>
          </a:xfrm>
        </p:spPr>
        <p:txBody>
          <a:bodyPr anchor="b">
            <a:normAutofit/>
          </a:bodyPr>
          <a:lstStyle>
            <a:lvl1pPr marL="0" indent="0">
              <a:lnSpc>
                <a:spcPts val="2000"/>
              </a:lnSpc>
              <a:buNone/>
              <a:defRPr sz="2000" b="0">
                <a:solidFill>
                  <a:srgbClr val="22A49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47900"/>
            <a:ext cx="4038600" cy="23241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0850"/>
            <a:ext cx="4041775" cy="479822"/>
          </a:xfrm>
        </p:spPr>
        <p:txBody>
          <a:bodyPr anchor="b">
            <a:normAutofit/>
          </a:bodyPr>
          <a:lstStyle>
            <a:lvl1pPr marL="0" indent="0">
              <a:lnSpc>
                <a:spcPts val="2000"/>
              </a:lnSpc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54250"/>
            <a:ext cx="4038600" cy="23177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4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5E2F-06A6-F940-9663-D5081581B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ge-number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44" y="4584700"/>
            <a:ext cx="494505" cy="5651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9072"/>
            <a:ext cx="8229600" cy="2971800"/>
          </a:xfrm>
          <a:prstGeom prst="rect">
            <a:avLst/>
          </a:prstGeom>
        </p:spPr>
        <p:txBody>
          <a:bodyPr vert="horz" lIns="0" tIns="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4838700"/>
            <a:ext cx="6951134" cy="2024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aseline="0">
                <a:solidFill>
                  <a:srgbClr val="000000"/>
                </a:solidFill>
              </a:defRPr>
            </a:lvl1pPr>
          </a:lstStyle>
          <a:p>
            <a:r>
              <a:rPr lang="en-US" dirty="0">
                <a:solidFill>
                  <a:srgbClr val="7F7F7F"/>
                </a:solidFill>
              </a:rPr>
              <a:t>SEPTEMBER 28–20, 2018  </a:t>
            </a:r>
            <a:r>
              <a:rPr lang="en-US" dirty="0">
                <a:solidFill>
                  <a:schemeClr val="accent1"/>
                </a:solidFill>
              </a:rPr>
              <a:t>•</a:t>
            </a:r>
            <a:r>
              <a:rPr lang="en-US" dirty="0"/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DUBAI, UNITED ARAB EMIRATES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2244" y="4838700"/>
            <a:ext cx="593806" cy="20240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 baseline="0">
                <a:solidFill>
                  <a:schemeClr val="bg1"/>
                </a:solidFill>
              </a:defRPr>
            </a:lvl1pPr>
          </a:lstStyle>
          <a:p>
            <a:fld id="{D0A85E2F-06A6-F940-9663-D5081581B7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57199" y="1371600"/>
            <a:ext cx="8686801" cy="45719"/>
          </a:xfrm>
          <a:prstGeom prst="rect">
            <a:avLst/>
          </a:prstGeom>
          <a:gradFill>
            <a:gsLst>
              <a:gs pos="20000">
                <a:schemeClr val="accent6"/>
              </a:gs>
              <a:gs pos="90000">
                <a:schemeClr val="tx2"/>
              </a:gs>
              <a:gs pos="50000">
                <a:schemeClr val="accent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42DA20A-602F-42D0-815A-E9D1B6D504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7" y="110253"/>
            <a:ext cx="1324025" cy="342375"/>
          </a:xfrm>
          <a:prstGeom prst="rect">
            <a:avLst/>
          </a:prstGeom>
        </p:spPr>
      </p:pic>
      <p:pic>
        <p:nvPicPr>
          <p:cNvPr id="9" name="Picture 4" descr="Risultati immagini per fondazione don gnocchi log">
            <a:extLst>
              <a:ext uri="{FF2B5EF4-FFF2-40B4-BE49-F238E27FC236}">
                <a16:creationId xmlns:a16="http://schemas.microsoft.com/office/drawing/2014/main" xmlns="" id="{59B3F863-DDD9-4BB7-8698-FD2269FE52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81225" y="110253"/>
            <a:ext cx="1103615" cy="406856"/>
          </a:xfrm>
          <a:prstGeom prst="rect">
            <a:avLst/>
          </a:prstGeom>
          <a:noFill/>
        </p:spPr>
      </p:pic>
      <p:pic>
        <p:nvPicPr>
          <p:cNvPr id="11" name="Immagine 10" descr="nuovo unibs.png">
            <a:extLst>
              <a:ext uri="{FF2B5EF4-FFF2-40B4-BE49-F238E27FC236}">
                <a16:creationId xmlns:a16="http://schemas.microsoft.com/office/drawing/2014/main" xmlns="" id="{61C7B865-3DF4-47FB-B5B6-C3483ACD25C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116890" y="99370"/>
            <a:ext cx="808445" cy="333571"/>
          </a:xfrm>
          <a:prstGeom prst="rect">
            <a:avLst/>
          </a:prstGeom>
        </p:spPr>
      </p:pic>
      <p:pic>
        <p:nvPicPr>
          <p:cNvPr id="12" name="Immagine 11" descr="logo_ROI.jpg">
            <a:extLst>
              <a:ext uri="{FF2B5EF4-FFF2-40B4-BE49-F238E27FC236}">
                <a16:creationId xmlns:a16="http://schemas.microsoft.com/office/drawing/2014/main" xmlns="" id="{5606713C-1C46-4329-BBFD-66E6DFCD05E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43" y="113599"/>
            <a:ext cx="562607" cy="41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74" r:id="rId2"/>
    <p:sldLayoutId id="2147483875" r:id="rId3"/>
    <p:sldLayoutId id="2147483863" r:id="rId4"/>
    <p:sldLayoutId id="2147483865" r:id="rId5"/>
    <p:sldLayoutId id="2147483872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6" r:id="rId12"/>
  </p:sldLayoutIdLst>
  <p:hf hdr="0"/>
  <p:txStyles>
    <p:titleStyle>
      <a:lvl1pPr algn="l" defTabSz="457200" rtl="0" eaLnBrk="1" latinLnBrk="0" hangingPunct="1">
        <a:lnSpc>
          <a:spcPts val="27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84150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6213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2563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41375" indent="-123825" algn="l" defTabSz="457200" rtl="0" eaLnBrk="1" latinLnBrk="0" hangingPunct="1">
        <a:spcBef>
          <a:spcPts val="400"/>
        </a:spcBef>
        <a:buClr>
          <a:schemeClr val="accent1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habilitation.cochrane.org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8816" y="266982"/>
            <a:ext cx="7121644" cy="631776"/>
          </a:xfrm>
        </p:spPr>
        <p:txBody>
          <a:bodyPr/>
          <a:lstStyle/>
          <a:p>
            <a:pPr algn="ctr"/>
            <a:r>
              <a:rPr lang="en-US" dirty="0"/>
              <a:t>Emirates Osteopathic Conference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28–29, 2018</a:t>
            </a:r>
          </a:p>
          <a:p>
            <a:r>
              <a:rPr lang="en-US" dirty="0"/>
              <a:t>Dubai, United Arab Emirates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F0E27E8-4FFD-41F7-8FFB-CBBC947BD287}"/>
              </a:ext>
            </a:extLst>
          </p:cNvPr>
          <p:cNvSpPr txBox="1">
            <a:spLocks/>
          </p:cNvSpPr>
          <p:nvPr/>
        </p:nvSpPr>
        <p:spPr>
          <a:xfrm>
            <a:off x="1848816" y="1365969"/>
            <a:ext cx="7121644" cy="1066800"/>
          </a:xfrm>
          <a:prstGeom prst="rect">
            <a:avLst/>
          </a:prstGeom>
        </p:spPr>
        <p:txBody>
          <a:bodyPr vert="horz" lIns="0" tIns="0" rIns="0" bIns="0" rtlCol="0" anchor="b">
            <a:normAutofit fontScale="47500" lnSpcReduction="20000"/>
          </a:bodyPr>
          <a:lstStyle>
            <a:lvl1pPr algn="l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dirty="0"/>
              <a:t>OIA Educational Pillar</a:t>
            </a:r>
          </a:p>
          <a:p>
            <a:pPr algn="ctr">
              <a:lnSpc>
                <a:spcPct val="120000"/>
              </a:lnSpc>
            </a:pPr>
            <a:endParaRPr lang="en-US" dirty="0"/>
          </a:p>
          <a:p>
            <a:pPr algn="ctr">
              <a:lnSpc>
                <a:spcPct val="120000"/>
              </a:lnSpc>
            </a:pPr>
            <a:r>
              <a:rPr lang="en-US" dirty="0"/>
              <a:t>Chiara Arienti, MSc, DO, PhD(s)</a:t>
            </a:r>
          </a:p>
          <a:p>
            <a:pPr algn="ctr">
              <a:lnSpc>
                <a:spcPct val="120000"/>
              </a:lnSpc>
            </a:pPr>
            <a:r>
              <a:rPr lang="en-US" dirty="0"/>
              <a:t>General Secretary, Italian Register of Osteopaths</a:t>
            </a:r>
          </a:p>
        </p:txBody>
      </p:sp>
    </p:spTree>
    <p:extLst>
      <p:ext uri="{BB962C8B-B14F-4D97-AF65-F5344CB8AC3E}">
        <p14:creationId xmlns:p14="http://schemas.microsoft.com/office/powerpoint/2010/main" val="410691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The effectiveness of Student 4 Best Evidence as a tool to improve Evidence-Based Practice competencies in undergraduate health professional students: a pilot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1600" cap="none" dirty="0">
                <a:solidFill>
                  <a:schemeClr val="tx2"/>
                </a:solidFill>
              </a:rPr>
              <a:t>Chiara Arienti, Emma Carter, Joel Pollet, Selena Ryan-Vig,</a:t>
            </a:r>
          </a:p>
          <a:p>
            <a:pPr>
              <a:lnSpc>
                <a:spcPct val="100000"/>
              </a:lnSpc>
            </a:pPr>
            <a:r>
              <a:rPr lang="it-IT" sz="1600" cap="none" dirty="0">
                <a:solidFill>
                  <a:schemeClr val="tx2"/>
                </a:solidFill>
              </a:rPr>
              <a:t>Francesca Gimigliano, Carlotte Kiekens, Stefano Negrini</a:t>
            </a:r>
            <a:endParaRPr lang="it-IT" sz="1600" cap="none" baseline="300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</a:pPr>
            <a:endParaRPr lang="en-US" sz="1600" cap="none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3AF806D2-6329-4692-ADC3-6A62A961C6CF}"/>
              </a:ext>
            </a:extLst>
          </p:cNvPr>
          <p:cNvSpPr/>
          <p:nvPr/>
        </p:nvSpPr>
        <p:spPr>
          <a:xfrm>
            <a:off x="1289064" y="3582666"/>
            <a:ext cx="58325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CD186D"/>
              </a:buClr>
            </a:pPr>
            <a:r>
              <a:rPr lang="en-US" sz="1100" dirty="0">
                <a:solidFill>
                  <a:srgbClr val="002D64"/>
                </a:solidFill>
              </a:rPr>
              <a:t>IRCCS Don Gnocchi Foundation, Milan, Italy; Student 4 Best Evidence, Oxford, UK; Department of Clinical and Experimental Sciences, University of Brescia, Italy; Department of Mental and Physical Health and Preventive Medicine, University of Campania “Luigi </a:t>
            </a:r>
            <a:r>
              <a:rPr lang="en-US" sz="1100" dirty="0" err="1">
                <a:solidFill>
                  <a:srgbClr val="002D64"/>
                </a:solidFill>
              </a:rPr>
              <a:t>Vanvitelli</a:t>
            </a:r>
            <a:r>
              <a:rPr lang="en-US" sz="1100" dirty="0">
                <a:solidFill>
                  <a:srgbClr val="002D64"/>
                </a:solidFill>
              </a:rPr>
              <a:t>”, Napoli, Italy; KU Leuven, PRM, Leuven, Belgium; University Hospitals Leuven, Physical and Rehabilitation Medicine, Leuven, Belgium</a:t>
            </a:r>
          </a:p>
        </p:txBody>
      </p:sp>
    </p:spTree>
    <p:extLst>
      <p:ext uri="{BB962C8B-B14F-4D97-AF65-F5344CB8AC3E}">
        <p14:creationId xmlns:p14="http://schemas.microsoft.com/office/powerpoint/2010/main" val="201659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F4A994B-F699-445D-8273-C3ABC1B0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1A9D6CA-40AF-4B9F-A21D-10BE92348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xmlns="" id="{BC6BB8AC-C316-4F57-872E-276096E54700}"/>
              </a:ext>
            </a:extLst>
          </p:cNvPr>
          <p:cNvGrpSpPr/>
          <p:nvPr/>
        </p:nvGrpSpPr>
        <p:grpSpPr>
          <a:xfrm>
            <a:off x="490572" y="81162"/>
            <a:ext cx="8282798" cy="5062338"/>
            <a:chOff x="0" y="81162"/>
            <a:chExt cx="8282798" cy="506233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xmlns="" id="{457CC959-4466-46BD-829D-55957F2B7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1162"/>
              <a:ext cx="8282798" cy="5062338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xmlns="" id="{C260CC4E-2426-4649-9F5F-6BF9098437BE}"/>
                </a:ext>
              </a:extLst>
            </p:cNvPr>
            <p:cNvSpPr/>
            <p:nvPr/>
          </p:nvSpPr>
          <p:spPr>
            <a:xfrm>
              <a:off x="457200" y="4155300"/>
              <a:ext cx="7285165" cy="4833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/>
            </a:p>
          </p:txBody>
        </p:sp>
      </p:grpSp>
    </p:spTree>
    <p:extLst>
      <p:ext uri="{BB962C8B-B14F-4D97-AF65-F5344CB8AC3E}">
        <p14:creationId xmlns:p14="http://schemas.microsoft.com/office/powerpoint/2010/main" val="233763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9A37C78-2C7C-47AD-A53B-CB4B1796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803" y="988200"/>
            <a:ext cx="5970983" cy="474629"/>
          </a:xfrm>
        </p:spPr>
        <p:txBody>
          <a:bodyPr/>
          <a:lstStyle/>
          <a:p>
            <a:pPr algn="ctr"/>
            <a:r>
              <a:rPr lang="it-IT" dirty="0" err="1"/>
              <a:t>Aim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515B5AD-469E-41A2-9040-1B22F6945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804" y="1706400"/>
            <a:ext cx="5970984" cy="293220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The aim of this study is to evaluate the effectiveness of an EBP laboratory, using S4BE as an educational tool, to teach EBP competence to undergraduate students of Physiotherapy.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696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D620A4D-ADB5-4029-B8D5-B72BCA04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228" y="988200"/>
            <a:ext cx="6185297" cy="474629"/>
          </a:xfrm>
        </p:spPr>
        <p:txBody>
          <a:bodyPr/>
          <a:lstStyle/>
          <a:p>
            <a:r>
              <a:rPr lang="it-IT" dirty="0"/>
              <a:t>Procedure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xmlns="" id="{E67A7363-88AD-45AB-99D2-2AA02B885AE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54966" y="1700253"/>
          <a:ext cx="6434068" cy="29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egnaposto contenuto 2">
            <a:extLst>
              <a:ext uri="{FF2B5EF4-FFF2-40B4-BE49-F238E27FC236}">
                <a16:creationId xmlns:a16="http://schemas.microsoft.com/office/drawing/2014/main" xmlns="" id="{10277130-B44A-44FA-9647-0A4B045E01D7}"/>
              </a:ext>
            </a:extLst>
          </p:cNvPr>
          <p:cNvSpPr txBox="1">
            <a:spLocks/>
          </p:cNvSpPr>
          <p:nvPr/>
        </p:nvSpPr>
        <p:spPr>
          <a:xfrm>
            <a:off x="1354966" y="1797593"/>
            <a:ext cx="4141694" cy="3096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1134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1134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388938" indent="-158750" algn="l" defTabSz="914400" rtl="0" eaLnBrk="1" latinLnBrk="0" hangingPunct="1">
              <a:spcBef>
                <a:spcPts val="56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612775" indent="-195263" algn="l" defTabSz="914400" rtl="0" eaLnBrk="1" latinLnBrk="0" hangingPunct="1">
              <a:spcBef>
                <a:spcPts val="56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849313" indent="-187325" algn="l" defTabSz="914400" rtl="0" eaLnBrk="1" latinLnBrk="0" hangingPunct="1">
              <a:spcBef>
                <a:spcPts val="56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41" lvl="2" indent="0" algn="ctr">
              <a:buNone/>
            </a:pPr>
            <a:r>
              <a:rPr lang="it-IT" sz="1500" dirty="0"/>
              <a:t>Educational Program to </a:t>
            </a:r>
            <a:r>
              <a:rPr lang="it-IT" sz="1500" dirty="0" err="1"/>
              <a:t>develop</a:t>
            </a:r>
            <a:r>
              <a:rPr lang="it-IT" sz="1500" dirty="0"/>
              <a:t> EBP </a:t>
            </a:r>
            <a:r>
              <a:rPr lang="it-IT" sz="1500" dirty="0" err="1"/>
              <a:t>competencies</a:t>
            </a:r>
            <a:r>
              <a:rPr lang="it-IT" sz="1500" dirty="0"/>
              <a:t>: </a:t>
            </a:r>
            <a:r>
              <a:rPr lang="it-IT" sz="1500" b="1" dirty="0" err="1"/>
              <a:t>Student</a:t>
            </a:r>
            <a:r>
              <a:rPr lang="it-IT" sz="1500" b="1" dirty="0"/>
              <a:t> 4 Best Evidence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BBC33E98-D2A6-497D-8D4D-6842CE1D3988}"/>
              </a:ext>
            </a:extLst>
          </p:cNvPr>
          <p:cNvSpPr txBox="1">
            <a:spLocks/>
          </p:cNvSpPr>
          <p:nvPr/>
        </p:nvSpPr>
        <p:spPr>
          <a:xfrm>
            <a:off x="4134288" y="3976252"/>
            <a:ext cx="2903270" cy="474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1134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179388" indent="-179388" algn="l" defTabSz="914400" rtl="0" eaLnBrk="1" latinLnBrk="0" hangingPunct="1">
              <a:spcBef>
                <a:spcPts val="1134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388938" indent="-158750" algn="l" defTabSz="914400" rtl="0" eaLnBrk="1" latinLnBrk="0" hangingPunct="1">
              <a:spcBef>
                <a:spcPts val="56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612775" indent="-195263" algn="l" defTabSz="914400" rtl="0" eaLnBrk="1" latinLnBrk="0" hangingPunct="1">
              <a:spcBef>
                <a:spcPts val="56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849313" indent="-187325" algn="l" defTabSz="914400" rtl="0" eaLnBrk="1" latinLnBrk="0" hangingPunct="1">
              <a:spcBef>
                <a:spcPts val="567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 spc="-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41" lvl="2" indent="0" algn="ctr">
              <a:buNone/>
            </a:pPr>
            <a:r>
              <a:rPr lang="it-IT" sz="1500" dirty="0"/>
              <a:t>Evidence-</a:t>
            </a:r>
            <a:r>
              <a:rPr lang="it-IT" sz="1500" dirty="0" err="1"/>
              <a:t>Based</a:t>
            </a:r>
            <a:r>
              <a:rPr lang="it-IT" sz="1500" dirty="0"/>
              <a:t> </a:t>
            </a:r>
            <a:r>
              <a:rPr lang="it-IT" sz="1500" dirty="0" err="1"/>
              <a:t>Practice</a:t>
            </a:r>
            <a:r>
              <a:rPr lang="it-IT" sz="1500" dirty="0"/>
              <a:t> </a:t>
            </a:r>
            <a:r>
              <a:rPr lang="it-IT" sz="1500" dirty="0" err="1"/>
              <a:t>Profile</a:t>
            </a:r>
            <a:endParaRPr lang="it-IT" sz="1500" dirty="0"/>
          </a:p>
          <a:p>
            <a:pPr marL="172641" lvl="2" indent="0" algn="ctr">
              <a:buNone/>
            </a:pPr>
            <a:r>
              <a:rPr lang="it-IT" sz="1500" dirty="0" err="1"/>
              <a:t>Questionnaire</a:t>
            </a:r>
            <a:endParaRPr lang="it-IT" sz="1500" dirty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xmlns="" id="{F14F1069-90B5-4D68-8E8E-CCEFB04B5ACC}"/>
              </a:ext>
            </a:extLst>
          </p:cNvPr>
          <p:cNvCxnSpPr>
            <a:cxnSpLocks/>
          </p:cNvCxnSpPr>
          <p:nvPr/>
        </p:nvCxnSpPr>
        <p:spPr>
          <a:xfrm>
            <a:off x="3733800" y="4563032"/>
            <a:ext cx="3662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xmlns="" id="{D0887093-2E44-4173-AA28-7BA8BE30B527}"/>
              </a:ext>
            </a:extLst>
          </p:cNvPr>
          <p:cNvCxnSpPr/>
          <p:nvPr/>
        </p:nvCxnSpPr>
        <p:spPr>
          <a:xfrm flipV="1">
            <a:off x="3733800" y="4002739"/>
            <a:ext cx="0" cy="560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xmlns="" id="{3FDA4FBA-89A8-44FA-AAC0-487B92166DDE}"/>
              </a:ext>
            </a:extLst>
          </p:cNvPr>
          <p:cNvCxnSpPr/>
          <p:nvPr/>
        </p:nvCxnSpPr>
        <p:spPr>
          <a:xfrm flipV="1">
            <a:off x="7395882" y="4002739"/>
            <a:ext cx="0" cy="560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xmlns="" id="{2F4BD0D0-3FEF-4F27-9F3B-6DCE56864627}"/>
              </a:ext>
            </a:extLst>
          </p:cNvPr>
          <p:cNvCxnSpPr/>
          <p:nvPr/>
        </p:nvCxnSpPr>
        <p:spPr>
          <a:xfrm flipV="1">
            <a:off x="1692089" y="1748291"/>
            <a:ext cx="0" cy="560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xmlns="" id="{733C5D27-48C2-426E-9BB4-628A11E50A7D}"/>
              </a:ext>
            </a:extLst>
          </p:cNvPr>
          <p:cNvCxnSpPr/>
          <p:nvPr/>
        </p:nvCxnSpPr>
        <p:spPr>
          <a:xfrm flipV="1">
            <a:off x="5354171" y="1748291"/>
            <a:ext cx="0" cy="560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xmlns="" id="{717A9047-5DC9-46F8-9511-93C3CE7E0201}"/>
              </a:ext>
            </a:extLst>
          </p:cNvPr>
          <p:cNvCxnSpPr>
            <a:cxnSpLocks/>
          </p:cNvCxnSpPr>
          <p:nvPr/>
        </p:nvCxnSpPr>
        <p:spPr>
          <a:xfrm>
            <a:off x="1692089" y="1750528"/>
            <a:ext cx="36620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484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3DE478F4-08F8-495A-B769-B3980250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208" y="608047"/>
            <a:ext cx="4590000" cy="474629"/>
          </a:xfrm>
        </p:spPr>
        <p:txBody>
          <a:bodyPr/>
          <a:lstStyle/>
          <a:p>
            <a:r>
              <a:rPr lang="it-IT" dirty="0"/>
              <a:t>Educational Program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06E1513-D0F6-41A9-A478-AD5C6B1AE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2" t="34260" r="16508" b="3703"/>
          <a:stretch/>
        </p:blipFill>
        <p:spPr>
          <a:xfrm>
            <a:off x="1143000" y="1466424"/>
            <a:ext cx="6858000" cy="35756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969C231C-4408-488F-A5C0-3092CE07FE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04" t="35556" r="16875" b="30648"/>
          <a:stretch/>
        </p:blipFill>
        <p:spPr>
          <a:xfrm>
            <a:off x="1143000" y="2994631"/>
            <a:ext cx="6857999" cy="198974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6E11DF2F-55E9-4184-B64E-2C62F13A6E3B}"/>
              </a:ext>
            </a:extLst>
          </p:cNvPr>
          <p:cNvSpPr/>
          <p:nvPr/>
        </p:nvSpPr>
        <p:spPr>
          <a:xfrm>
            <a:off x="1635919" y="1801339"/>
            <a:ext cx="5950744" cy="474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xmlns="" id="{181A40C9-53E9-4DCE-816D-36915FEFBEA7}"/>
              </a:ext>
            </a:extLst>
          </p:cNvPr>
          <p:cNvSpPr txBox="1">
            <a:spLocks/>
          </p:cNvSpPr>
          <p:nvPr/>
        </p:nvSpPr>
        <p:spPr>
          <a:xfrm>
            <a:off x="3455194" y="2357641"/>
            <a:ext cx="2149078" cy="4746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spc="-4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700" dirty="0">
                <a:solidFill>
                  <a:schemeClr val="tx1"/>
                </a:solidFill>
              </a:rPr>
              <a:t>«Start Here»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AFA9EA03-D0B8-48A4-81B1-55D9565E0546}"/>
              </a:ext>
            </a:extLst>
          </p:cNvPr>
          <p:cNvSpPr/>
          <p:nvPr/>
        </p:nvSpPr>
        <p:spPr>
          <a:xfrm>
            <a:off x="1472804" y="3230838"/>
            <a:ext cx="6113859" cy="474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xmlns="" id="{D00CC3C2-81B8-4BFD-85FF-50F39F18F6CD}"/>
              </a:ext>
            </a:extLst>
          </p:cNvPr>
          <p:cNvSpPr txBox="1">
            <a:spLocks/>
          </p:cNvSpPr>
          <p:nvPr/>
        </p:nvSpPr>
        <p:spPr>
          <a:xfrm>
            <a:off x="3455193" y="3875635"/>
            <a:ext cx="2149078" cy="474629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 spc="-4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700" dirty="0">
                <a:solidFill>
                  <a:schemeClr val="tx1"/>
                </a:solidFill>
              </a:rPr>
              <a:t>«</a:t>
            </a:r>
            <a:r>
              <a:rPr lang="it-IT" sz="2700" dirty="0" err="1">
                <a:solidFill>
                  <a:schemeClr val="tx1"/>
                </a:solidFill>
              </a:rPr>
              <a:t>Categories</a:t>
            </a:r>
            <a:r>
              <a:rPr lang="it-IT" sz="27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FAD376A9-A805-4B6B-945E-6D2A4D567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50" r="1042" b="51518"/>
          <a:stretch/>
        </p:blipFill>
        <p:spPr>
          <a:xfrm>
            <a:off x="1143000" y="-58576"/>
            <a:ext cx="6858000" cy="152499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DDA56353-BC7A-4AFE-ACD8-0E374AEC82A7}"/>
              </a:ext>
            </a:extLst>
          </p:cNvPr>
          <p:cNvSpPr/>
          <p:nvPr/>
        </p:nvSpPr>
        <p:spPr>
          <a:xfrm>
            <a:off x="3455193" y="1167232"/>
            <a:ext cx="448937" cy="2414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A56EFF52-6F17-4E77-A812-30439F937CA2}"/>
              </a:ext>
            </a:extLst>
          </p:cNvPr>
          <p:cNvSpPr/>
          <p:nvPr/>
        </p:nvSpPr>
        <p:spPr>
          <a:xfrm>
            <a:off x="4123062" y="1162354"/>
            <a:ext cx="448937" cy="2414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176838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6DEDC6F-F3A2-4597-B239-50DAF4908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xmlns="" id="{0634C7C1-E0DC-4756-863B-3EE005B19F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7526035"/>
              </p:ext>
            </p:extLst>
          </p:nvPr>
        </p:nvGraphicFramePr>
        <p:xfrm>
          <a:off x="0" y="1461704"/>
          <a:ext cx="8686800" cy="368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96508F9F-768F-433F-9A80-95BCE18CD294}"/>
              </a:ext>
            </a:extLst>
          </p:cNvPr>
          <p:cNvSpPr txBox="1"/>
          <p:nvPr/>
        </p:nvSpPr>
        <p:spPr>
          <a:xfrm>
            <a:off x="1814901" y="1416811"/>
            <a:ext cx="10917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chemeClr val="tx2"/>
                </a:solidFill>
              </a:rPr>
              <a:t>p=0.305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EADB2CF1-EB30-4772-A726-5984B491CE4E}"/>
              </a:ext>
            </a:extLst>
          </p:cNvPr>
          <p:cNvSpPr txBox="1"/>
          <p:nvPr/>
        </p:nvSpPr>
        <p:spPr>
          <a:xfrm>
            <a:off x="2939366" y="1728873"/>
            <a:ext cx="10917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rgbClr val="C00000"/>
                </a:solidFill>
              </a:rPr>
              <a:t>P&lt;0.001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9E340D9F-226C-4B8E-85FA-B4576454AA65}"/>
              </a:ext>
            </a:extLst>
          </p:cNvPr>
          <p:cNvSpPr txBox="1"/>
          <p:nvPr/>
        </p:nvSpPr>
        <p:spPr>
          <a:xfrm>
            <a:off x="6621679" y="1867372"/>
            <a:ext cx="10917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rgbClr val="C00000"/>
                </a:solidFill>
              </a:rPr>
              <a:t>P&lt;0.001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EBAE423-F7E8-47BB-8B5B-6967CF0E2F1A}"/>
              </a:ext>
            </a:extLst>
          </p:cNvPr>
          <p:cNvSpPr txBox="1"/>
          <p:nvPr/>
        </p:nvSpPr>
        <p:spPr>
          <a:xfrm>
            <a:off x="5410717" y="2662519"/>
            <a:ext cx="10917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chemeClr val="tx2"/>
                </a:solidFill>
              </a:rPr>
              <a:t>P&lt;0.05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8775DB23-072A-4A77-905C-704F65F99EB4}"/>
              </a:ext>
            </a:extLst>
          </p:cNvPr>
          <p:cNvSpPr txBox="1"/>
          <p:nvPr/>
        </p:nvSpPr>
        <p:spPr>
          <a:xfrm>
            <a:off x="4193576" y="1728479"/>
            <a:ext cx="10917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solidFill>
                  <a:schemeClr val="tx2"/>
                </a:solidFill>
              </a:rPr>
              <a:t>P=0.278</a:t>
            </a:r>
          </a:p>
        </p:txBody>
      </p:sp>
    </p:spTree>
    <p:extLst>
      <p:ext uri="{BB962C8B-B14F-4D97-AF65-F5344CB8AC3E}">
        <p14:creationId xmlns:p14="http://schemas.microsoft.com/office/powerpoint/2010/main" val="117098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9F62AF1-17D6-455B-A35D-1E5E8C080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Discussion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5CB2D86-428A-4885-9AAE-F7A0CFC61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804" y="1706400"/>
            <a:ext cx="5942409" cy="29322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Students </a:t>
            </a:r>
            <a:r>
              <a:rPr lang="it-IT" dirty="0" err="1"/>
              <a:t>kept</a:t>
            </a:r>
            <a:r>
              <a:rPr lang="it-IT" dirty="0"/>
              <a:t> the EBP </a:t>
            </a:r>
            <a:r>
              <a:rPr lang="it-IT" dirty="0" err="1"/>
              <a:t>competences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the time</a:t>
            </a:r>
          </a:p>
          <a:p>
            <a:pPr marL="722710" lvl="4" indent="-342900">
              <a:buFont typeface="+mj-lt"/>
              <a:buAutoNum type="alphaLcPeriod"/>
            </a:pPr>
            <a:r>
              <a:rPr lang="it-IT" i="1" dirty="0" err="1"/>
              <a:t>Relevance</a:t>
            </a:r>
            <a:r>
              <a:rPr lang="it-IT" dirty="0"/>
              <a:t> and </a:t>
            </a:r>
            <a:r>
              <a:rPr lang="it-IT" i="1" dirty="0" err="1"/>
              <a:t>confidence</a:t>
            </a:r>
            <a:r>
              <a:rPr lang="it-IT" dirty="0"/>
              <a:t>,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domains</a:t>
            </a:r>
            <a:r>
              <a:rPr lang="it-IT" dirty="0"/>
              <a:t>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individual’s</a:t>
            </a:r>
            <a:r>
              <a:rPr lang="it-IT" dirty="0"/>
              <a:t> </a:t>
            </a:r>
            <a:r>
              <a:rPr lang="it-IT" dirty="0" err="1"/>
              <a:t>abilities</a:t>
            </a:r>
            <a:r>
              <a:rPr lang="it-IT" dirty="0"/>
              <a:t> with EBP skills, </a:t>
            </a:r>
            <a:r>
              <a:rPr lang="it-IT" dirty="0" err="1"/>
              <a:t>remained</a:t>
            </a:r>
            <a:r>
              <a:rPr lang="it-IT" dirty="0"/>
              <a:t> </a:t>
            </a:r>
            <a:r>
              <a:rPr lang="it-IT" dirty="0" err="1"/>
              <a:t>stable</a:t>
            </a:r>
            <a:endParaRPr lang="it-IT" dirty="0"/>
          </a:p>
          <a:p>
            <a:pPr marL="722710" lvl="4" indent="-342900">
              <a:buFont typeface="+mj-lt"/>
              <a:buAutoNum type="alphaLcPeriod"/>
            </a:pPr>
            <a:r>
              <a:rPr lang="it-IT" dirty="0" err="1"/>
              <a:t>Sympathy</a:t>
            </a:r>
            <a:r>
              <a:rPr lang="it-IT" dirty="0"/>
              <a:t>, domain of relation </a:t>
            </a:r>
            <a:r>
              <a:rPr lang="it-IT" dirty="0" err="1"/>
              <a:t>between</a:t>
            </a:r>
            <a:r>
              <a:rPr lang="it-IT" dirty="0"/>
              <a:t> EBP </a:t>
            </a:r>
            <a:r>
              <a:rPr lang="it-IT" dirty="0" err="1"/>
              <a:t>competences</a:t>
            </a:r>
            <a:r>
              <a:rPr lang="it-IT" dirty="0"/>
              <a:t> and </a:t>
            </a:r>
            <a:r>
              <a:rPr lang="it-IT" dirty="0" err="1"/>
              <a:t>professional</a:t>
            </a:r>
            <a:r>
              <a:rPr lang="it-IT" dirty="0"/>
              <a:t> work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changed</a:t>
            </a:r>
            <a:endParaRPr lang="it-IT" dirty="0"/>
          </a:p>
          <a:p>
            <a:pPr marL="379810" lvl="4" indent="0">
              <a:buNone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improving</a:t>
            </a:r>
            <a:r>
              <a:rPr lang="it-IT" dirty="0"/>
              <a:t> of </a:t>
            </a:r>
            <a:r>
              <a:rPr lang="it-IT" i="1" dirty="0" err="1"/>
              <a:t>terminology</a:t>
            </a:r>
            <a:r>
              <a:rPr lang="it-IT" dirty="0"/>
              <a:t> and </a:t>
            </a:r>
            <a:r>
              <a:rPr lang="it-IT" i="1" dirty="0" err="1"/>
              <a:t>practice</a:t>
            </a:r>
            <a:r>
              <a:rPr lang="it-IT" dirty="0"/>
              <a:t>.</a:t>
            </a:r>
          </a:p>
          <a:p>
            <a:pPr marL="722710" lvl="4" indent="-342900">
              <a:buFont typeface="+mj-lt"/>
              <a:buAutoNum type="alphaLcPeriod"/>
            </a:pP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practice</a:t>
            </a:r>
            <a:r>
              <a:rPr lang="it-IT" dirty="0"/>
              <a:t> training </a:t>
            </a:r>
            <a:r>
              <a:rPr lang="it-IT" dirty="0" err="1"/>
              <a:t>helps</a:t>
            </a:r>
            <a:r>
              <a:rPr lang="it-IT" dirty="0"/>
              <a:t> the use of EBP skills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day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practice</a:t>
            </a:r>
            <a:r>
              <a:rPr lang="it-IT" dirty="0"/>
              <a:t> of the </a:t>
            </a:r>
            <a:r>
              <a:rPr lang="it-IT" dirty="0" err="1"/>
              <a:t>students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862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3E94BADD-704C-43AA-AF58-545B509F1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753831"/>
            <a:ext cx="2384611" cy="491082"/>
          </a:xfrm>
        </p:spPr>
        <p:txBody>
          <a:bodyPr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Thank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you</a:t>
            </a:r>
            <a:r>
              <a:rPr lang="it-IT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14" name="Segnaposto immagine 13">
            <a:extLst>
              <a:ext uri="{FF2B5EF4-FFF2-40B4-BE49-F238E27FC236}">
                <a16:creationId xmlns:a16="http://schemas.microsoft.com/office/drawing/2014/main" xmlns="" id="{BF00F7BA-A285-444A-AED6-AF03229918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" b="7679"/>
          <a:stretch>
            <a:fillRect/>
          </a:stretch>
        </p:blipFill>
        <p:spPr/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99E3DEFC-88C0-4D66-844E-D39AE26B7B24}"/>
              </a:ext>
            </a:extLst>
          </p:cNvPr>
          <p:cNvSpPr txBox="1"/>
          <p:nvPr/>
        </p:nvSpPr>
        <p:spPr>
          <a:xfrm>
            <a:off x="1143000" y="1631569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"If you want to go fast, go alone, if you want to go far, go together". African proverb</a:t>
            </a:r>
            <a:endParaRPr lang="it-IT" sz="1200" b="1" dirty="0"/>
          </a:p>
        </p:txBody>
      </p:sp>
      <p:sp>
        <p:nvSpPr>
          <p:cNvPr id="9" name="Sottotitolo 8">
            <a:extLst>
              <a:ext uri="{FF2B5EF4-FFF2-40B4-BE49-F238E27FC236}">
                <a16:creationId xmlns:a16="http://schemas.microsoft.com/office/drawing/2014/main" xmlns="" id="{8D250757-DD3E-4DBD-9EEA-27E03B90D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5862" y="696681"/>
            <a:ext cx="2664956" cy="616950"/>
          </a:xfrm>
        </p:spPr>
        <p:txBody>
          <a:bodyPr>
            <a:normAutofit fontScale="77500" lnSpcReduction="20000"/>
          </a:bodyPr>
          <a:lstStyle/>
          <a:p>
            <a:pPr algn="r">
              <a:lnSpc>
                <a:spcPct val="150000"/>
              </a:lnSpc>
            </a:pPr>
            <a:r>
              <a:rPr lang="it-IT" sz="1200" b="0" dirty="0"/>
              <a:t>carienti@dongnocchi.it</a:t>
            </a:r>
          </a:p>
          <a:p>
            <a:pPr algn="r">
              <a:lnSpc>
                <a:spcPct val="150000"/>
              </a:lnSpc>
            </a:pPr>
            <a:r>
              <a:rPr lang="it-IT" sz="1200" b="0" dirty="0">
                <a:hlinkClick r:id="rId3"/>
              </a:rPr>
              <a:t>www.rehabilitation.cochrane.org</a:t>
            </a:r>
            <a:endParaRPr lang="it-IT" sz="1200" b="0" dirty="0"/>
          </a:p>
          <a:p>
            <a:pPr algn="r">
              <a:lnSpc>
                <a:spcPct val="150000"/>
              </a:lnSpc>
            </a:pPr>
            <a:r>
              <a:rPr lang="it-IT" sz="1200" b="0" dirty="0"/>
              <a:t>@</a:t>
            </a:r>
            <a:r>
              <a:rPr lang="it-IT" sz="1200" b="0" dirty="0" err="1"/>
              <a:t>CochraneRehab</a:t>
            </a:r>
            <a:endParaRPr lang="it-IT" sz="1200" b="0" dirty="0"/>
          </a:p>
        </p:txBody>
      </p:sp>
    </p:spTree>
    <p:extLst>
      <p:ext uri="{BB962C8B-B14F-4D97-AF65-F5344CB8AC3E}">
        <p14:creationId xmlns:p14="http://schemas.microsoft.com/office/powerpoint/2010/main" val="2260394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000066"/>
      </a:dk2>
      <a:lt2>
        <a:srgbClr val="E6E6E6"/>
      </a:lt2>
      <a:accent1>
        <a:srgbClr val="22A49C"/>
      </a:accent1>
      <a:accent2>
        <a:srgbClr val="14329C"/>
      </a:accent2>
      <a:accent3>
        <a:srgbClr val="FAEAD6"/>
      </a:accent3>
      <a:accent4>
        <a:srgbClr val="2D72F3"/>
      </a:accent4>
      <a:accent5>
        <a:srgbClr val="F05E10"/>
      </a:accent5>
      <a:accent6>
        <a:srgbClr val="FFAA00"/>
      </a:accent6>
      <a:hlink>
        <a:srgbClr val="11C7EB"/>
      </a:hlink>
      <a:folHlink>
        <a:srgbClr val="E9A95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373</Words>
  <Application>Microsoft Office PowerPoint</Application>
  <PresentationFormat>On-screen Show (16:9)</PresentationFormat>
  <Paragraphs>50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Emirates Osteopathic Conference</vt:lpstr>
      <vt:lpstr>The effectiveness of Student 4 Best Evidence as a tool to improve Evidence-Based Practice competencies in undergraduate health professional students: a pilot study</vt:lpstr>
      <vt:lpstr>PowerPoint Presentation</vt:lpstr>
      <vt:lpstr>Aim</vt:lpstr>
      <vt:lpstr>Procedure</vt:lpstr>
      <vt:lpstr>Educational Program</vt:lpstr>
      <vt:lpstr>Results</vt:lpstr>
      <vt:lpstr>Discussion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Passero</dc:creator>
  <cp:lastModifiedBy>Byerwalter, Amy F.</cp:lastModifiedBy>
  <cp:revision>64</cp:revision>
  <dcterms:created xsi:type="dcterms:W3CDTF">2018-05-23T06:41:12Z</dcterms:created>
  <dcterms:modified xsi:type="dcterms:W3CDTF">2018-07-24T14:21:47Z</dcterms:modified>
</cp:coreProperties>
</file>